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2" r:id="rId10"/>
    <p:sldId id="265" r:id="rId11"/>
  </p:sldIdLst>
  <p:sldSz cx="12192000" cy="6858000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>
      <p:cViewPr varScale="1">
        <p:scale>
          <a:sx n="112" d="100"/>
          <a:sy n="112" d="100"/>
        </p:scale>
        <p:origin x="28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0" d="100"/>
          <a:sy n="120" d="100"/>
        </p:scale>
        <p:origin x="1944" y="77"/>
      </p:cViewPr>
      <p:guideLst>
        <p:guide orient="horz" pos="3105"/>
        <p:guide pos="21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share.uoa.gr/public/Documents/logo_UoA_180/LOGOTYPOS_jpg/180-emvlima-cy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67944" cy="85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23724" y="158216"/>
            <a:ext cx="3533417" cy="587001"/>
          </a:xfrm>
          <a:prstGeom prst="rect">
            <a:avLst/>
          </a:prstGeom>
        </p:spPr>
        <p:txBody>
          <a:bodyPr vert="horz" lIns="91850" tIns="45924" rIns="91850" bIns="459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l-GR" sz="1100" b="1" dirty="0">
                <a:solidFill>
                  <a:srgbClr val="002060"/>
                </a:solidFill>
                <a:latin typeface="Garamond" pitchFamily="18" charset="0"/>
              </a:rPr>
              <a:t>Εθνικόν και Καποδιστριακόν Πανεπιστήμιον Αθηνών</a:t>
            </a:r>
            <a:endParaRPr lang="en-US" sz="1100" b="1" dirty="0">
              <a:solidFill>
                <a:srgbClr val="00206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l-GR" sz="1100" b="1" dirty="0">
                <a:solidFill>
                  <a:srgbClr val="002060"/>
                </a:solidFill>
                <a:latin typeface="Garamond" pitchFamily="18" charset="0"/>
              </a:rPr>
              <a:t>Νομική Σχολή</a:t>
            </a:r>
            <a:endParaRPr lang="en-US" sz="1100" b="1" dirty="0">
              <a:solidFill>
                <a:srgbClr val="00206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l-GR" sz="1100" b="1" dirty="0">
                <a:solidFill>
                  <a:srgbClr val="002060"/>
                </a:solidFill>
                <a:latin typeface="Garamond" pitchFamily="18" charset="0"/>
              </a:rPr>
              <a:t>Εργαστήριο Νομικής Πληροφορικής </a:t>
            </a:r>
            <a:br>
              <a:rPr lang="el-GR" sz="1100" b="1" dirty="0">
                <a:solidFill>
                  <a:srgbClr val="002060"/>
                </a:solidFill>
                <a:latin typeface="Garamond" pitchFamily="18" charset="0"/>
              </a:rPr>
            </a:br>
            <a:br>
              <a:rPr lang="el-GR" sz="1100" b="1" dirty="0">
                <a:solidFill>
                  <a:srgbClr val="002060"/>
                </a:solidFill>
                <a:latin typeface="Garamond" pitchFamily="18" charset="0"/>
              </a:rPr>
            </a:br>
            <a:endParaRPr lang="en-US" sz="1100" b="1" dirty="0">
              <a:solidFill>
                <a:srgbClr val="002060"/>
              </a:solidFill>
              <a:latin typeface="Garamond" pitchFamily="18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873471" y="0"/>
            <a:ext cx="1843786" cy="493641"/>
          </a:xfrm>
          <a:prstGeom prst="rect">
            <a:avLst/>
          </a:prstGeom>
        </p:spPr>
        <p:txBody>
          <a:bodyPr vert="horz" lIns="91850" tIns="45924" rIns="91850" bIns="459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560"/>
            <a:ext cx="2911576" cy="491438"/>
          </a:xfrm>
          <a:prstGeom prst="rect">
            <a:avLst/>
          </a:prstGeom>
        </p:spPr>
        <p:txBody>
          <a:bodyPr vert="horz" lIns="91850" tIns="45924" rIns="91850" bIns="459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bg1">
                    <a:lumMod val="75000"/>
                  </a:schemeClr>
                </a:solidFill>
                <a:latin typeface="Cambria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lli.law.uoa.gr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682" y="9361560"/>
            <a:ext cx="2911576" cy="491438"/>
          </a:xfrm>
          <a:prstGeom prst="rect">
            <a:avLst/>
          </a:prstGeom>
        </p:spPr>
        <p:txBody>
          <a:bodyPr vert="horz" lIns="91850" tIns="45924" rIns="91850" bIns="459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b="1">
                <a:latin typeface="Cambria" pitchFamily="18" charset="0"/>
                <a:cs typeface="+mn-cs"/>
              </a:defRPr>
            </a:lvl1pPr>
          </a:lstStyle>
          <a:p>
            <a:pPr>
              <a:defRPr/>
            </a:pPr>
            <a:fld id="{1CAD940D-B096-4932-BE9B-A7B58C03AC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576" cy="493641"/>
          </a:xfrm>
          <a:prstGeom prst="rect">
            <a:avLst/>
          </a:prstGeom>
        </p:spPr>
        <p:txBody>
          <a:bodyPr vert="horz" lIns="91850" tIns="45924" rIns="91850" bIns="459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682" y="0"/>
            <a:ext cx="2911576" cy="493641"/>
          </a:xfrm>
          <a:prstGeom prst="rect">
            <a:avLst/>
          </a:prstGeom>
        </p:spPr>
        <p:txBody>
          <a:bodyPr vert="horz" lIns="91850" tIns="45924" rIns="91850" bIns="459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20BD84-8B17-429A-BEA0-6D35251440CB}" type="datetimeFigureOut">
              <a:rPr lang="en-US"/>
              <a:pPr>
                <a:defRPr/>
              </a:pPr>
              <a:t>5/3/2018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200" y="739775"/>
            <a:ext cx="6565900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0" tIns="45924" rIns="91850" bIns="4592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145" y="4680780"/>
            <a:ext cx="5374014" cy="4436163"/>
          </a:xfrm>
          <a:prstGeom prst="rect">
            <a:avLst/>
          </a:prstGeom>
        </p:spPr>
        <p:txBody>
          <a:bodyPr vert="horz" lIns="91850" tIns="45924" rIns="91850" bIns="4592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560"/>
            <a:ext cx="2911576" cy="491438"/>
          </a:xfrm>
          <a:prstGeom prst="rect">
            <a:avLst/>
          </a:prstGeom>
        </p:spPr>
        <p:txBody>
          <a:bodyPr vert="horz" lIns="91850" tIns="45924" rIns="91850" bIns="459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682" y="9361560"/>
            <a:ext cx="2911576" cy="491438"/>
          </a:xfrm>
          <a:prstGeom prst="rect">
            <a:avLst/>
          </a:prstGeom>
        </p:spPr>
        <p:txBody>
          <a:bodyPr vert="horz" lIns="91850" tIns="45924" rIns="91850" bIns="459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388FD1-954A-4F68-A5D9-92C916336E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0800" y="1905000"/>
            <a:ext cx="10464800" cy="19050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20800" y="4140200"/>
            <a:ext cx="10464800" cy="2336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1905000"/>
            <a:ext cx="304800" cy="19050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4140200"/>
            <a:ext cx="304800" cy="2336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828800" y="2717800"/>
            <a:ext cx="9144000" cy="990600"/>
          </a:xfrm>
        </p:spPr>
        <p:txBody>
          <a:bodyPr anchor="t">
            <a:normAutofit/>
          </a:bodyPr>
          <a:lstStyle>
            <a:lvl1pPr algn="r">
              <a:defRPr sz="240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4241800"/>
            <a:ext cx="9144000" cy="9144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4C3FC-90B3-47EB-81F0-718F061FA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5816071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A2D9-216F-4DEF-9BA3-B7AF47E7AE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>
            <a:lvl1pPr>
              <a:defRPr sz="3600" b="1">
                <a:solidFill>
                  <a:srgbClr val="002060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193800"/>
            <a:ext cx="10972800" cy="4937760"/>
          </a:xfrm>
        </p:spPr>
        <p:txBody>
          <a:bodyPr/>
          <a:lstStyle>
            <a:lvl1pPr>
              <a:defRPr sz="3200">
                <a:latin typeface="Cambria" panose="02040503050406030204" pitchFamily="18" charset="0"/>
              </a:defRPr>
            </a:lvl1pPr>
            <a:lvl2pPr>
              <a:defRPr sz="2800">
                <a:latin typeface="Cambria" panose="02040503050406030204" pitchFamily="18" charset="0"/>
              </a:defRPr>
            </a:lvl2pPr>
            <a:lvl3pPr>
              <a:defRPr sz="2400"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17282" y="6391275"/>
            <a:ext cx="10363200" cy="466725"/>
          </a:xfrm>
        </p:spPr>
        <p:txBody>
          <a:bodyPr anchor="ctr"/>
          <a:lstStyle>
            <a:lvl1pPr algn="l">
              <a:defRPr sz="2000" b="1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pPr>
              <a:defRPr/>
            </a:pPr>
            <a:r>
              <a:rPr lang="en-US" dirty="0"/>
              <a:t>gyannop@law.uoa.gr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1176000" y="6188076"/>
            <a:ext cx="914400" cy="669925"/>
          </a:xfrm>
        </p:spPr>
        <p:txBody>
          <a:bodyPr/>
          <a:lstStyle>
            <a:lvl1pPr algn="r">
              <a:defRPr sz="2800" b="1"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fld id="{F5053E87-151E-49C3-AFB0-0AB1980724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2819401"/>
            <a:ext cx="97536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9200" y="2819401"/>
            <a:ext cx="3048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4763"/>
            <a:ext cx="3048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5033" y="6354763"/>
            <a:ext cx="4633384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634" y="6354763"/>
            <a:ext cx="2027767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CBFBC-9B00-4B97-92E4-5981040530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F608-1123-427E-ADF9-AA369B4906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4" y="1295400"/>
            <a:ext cx="5389033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F173B-0F1D-4834-B637-EAC42A6F02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46BB7-0A9D-48E1-9D4D-3B48C59DCF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B3BC3-9884-49A9-816F-C418A6BF0A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5220229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3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D11AA-0A3E-4370-B42F-B00858F35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1" y="500063"/>
            <a:ext cx="243417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92245-3E93-4B2D-903C-11CBCAB0E4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152400"/>
            <a:ext cx="1097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09600" y="1219200"/>
            <a:ext cx="109728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1" y="6356351"/>
            <a:ext cx="3052233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5033" y="6356351"/>
            <a:ext cx="46736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l-GR" dirty="0"/>
              <a:t>Εργαστήριο Νομικής Πληροφορικής - </a:t>
            </a:r>
            <a:r>
              <a:rPr lang="en-US" dirty="0"/>
              <a:t>gyannop@law.uoa.gr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2012E-ED3C-4732-9B67-DFFECAC70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3" r:id="rId4"/>
    <p:sldLayoutId id="2147483724" r:id="rId5"/>
    <p:sldLayoutId id="2147483729" r:id="rId6"/>
    <p:sldLayoutId id="2147483730" r:id="rId7"/>
    <p:sldLayoutId id="2147483731" r:id="rId8"/>
    <p:sldLayoutId id="2147483732" r:id="rId9"/>
    <p:sldLayoutId id="2147483725" r:id="rId10"/>
    <p:sldLayoutId id="2147483733" r:id="rId11"/>
  </p:sldLayoutIdLst>
  <p:transition spd="med">
    <p:pull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yannop@law.uoa.g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share.uoa.gr/public/Documents/logo_UoA_180/LOGOTYPOS_jpg/180-emvlima-cy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948" y="88307"/>
            <a:ext cx="1383126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itle 1"/>
          <p:cNvSpPr>
            <a:spLocks noGrp="1"/>
          </p:cNvSpPr>
          <p:nvPr>
            <p:ph type="ctrTitle"/>
          </p:nvPr>
        </p:nvSpPr>
        <p:spPr>
          <a:xfrm>
            <a:off x="1524000" y="2006600"/>
            <a:ext cx="10134600" cy="1625600"/>
          </a:xfrm>
        </p:spPr>
        <p:txBody>
          <a:bodyPr>
            <a:noAutofit/>
          </a:bodyPr>
          <a:lstStyle/>
          <a:p>
            <a:r>
              <a:rPr lang="el-GR" sz="4400" b="1" dirty="0">
                <a:solidFill>
                  <a:srgbClr val="002060"/>
                </a:solidFill>
              </a:rPr>
              <a:t>Η άρση του απορρήτου στο Internet</a:t>
            </a:r>
            <a:br>
              <a:rPr lang="el-GR" sz="4400" b="1" dirty="0">
                <a:solidFill>
                  <a:srgbClr val="002060"/>
                </a:solidFill>
              </a:rPr>
            </a:br>
            <a:r>
              <a:rPr lang="el-GR" sz="4400" b="1" dirty="0">
                <a:solidFill>
                  <a:srgbClr val="002060"/>
                </a:solidFill>
              </a:rPr>
              <a:t>και η αποκάλυψη της IP</a:t>
            </a:r>
            <a:r>
              <a:rPr lang="en-US" sz="4400" b="1" dirty="0">
                <a:solidFill>
                  <a:srgbClr val="002060"/>
                </a:solidFill>
              </a:rPr>
              <a:t> address</a:t>
            </a:r>
            <a:endParaRPr lang="en-US" sz="5400" b="1" i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114800"/>
            <a:ext cx="10591800" cy="2133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>
                <a:solidFill>
                  <a:schemeClr val="tx1"/>
                </a:solidFill>
              </a:rPr>
              <a:t>Γιώργος Ν. Γιαννόπουλος</a:t>
            </a:r>
            <a:endParaRPr lang="en-US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2000" dirty="0">
                <a:solidFill>
                  <a:schemeClr val="tx1"/>
                </a:solidFill>
              </a:rPr>
              <a:t>Επίκουρος Καθηγητής στη Νομική Σχολή του ΕΚΠΑ</a:t>
            </a:r>
            <a:endParaRPr lang="en-U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2000" dirty="0">
                <a:solidFill>
                  <a:schemeClr val="tx1"/>
                </a:solidFill>
              </a:rPr>
              <a:t>Διευθυντής του Εργαστηρίου Νομικής Πληροφορικής</a:t>
            </a:r>
            <a:endParaRPr lang="en-U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hlinkClick r:id="rId3"/>
              </a:rPr>
              <a:t>gyannop@law.uoa.gr</a:t>
            </a:r>
            <a:endParaRPr lang="en-US" sz="20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l-GR" sz="1800" dirty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7467600" y="136431"/>
            <a:ext cx="4572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>
                <a:solidFill>
                  <a:srgbClr val="002060"/>
                </a:solidFill>
                <a:latin typeface="Garamond" pitchFamily="18" charset="0"/>
                <a:cs typeface="+mn-cs"/>
              </a:rPr>
              <a:t>Εθνικόν και Καποδιστριακόν Πανεπιστήμιον Αθηνών</a:t>
            </a:r>
            <a:endParaRPr lang="en-US" sz="1600" b="1" dirty="0">
              <a:solidFill>
                <a:srgbClr val="002060"/>
              </a:solidFill>
              <a:latin typeface="Garamond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>
                <a:solidFill>
                  <a:srgbClr val="002060"/>
                </a:solidFill>
                <a:latin typeface="Garamond" pitchFamily="18" charset="0"/>
                <a:cs typeface="+mn-cs"/>
              </a:rPr>
              <a:t>Νομική Σχολή </a:t>
            </a:r>
            <a:endParaRPr lang="en-US" sz="1600" b="1" dirty="0">
              <a:solidFill>
                <a:srgbClr val="002060"/>
              </a:solidFill>
              <a:latin typeface="Garamond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>
                <a:solidFill>
                  <a:srgbClr val="002060"/>
                </a:solidFill>
                <a:latin typeface="Garamond" pitchFamily="18" charset="0"/>
                <a:cs typeface="+mn-cs"/>
              </a:rPr>
              <a:t>Εργαστήριο Νομικής Πληροφορικής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Garamond" pitchFamily="18" charset="0"/>
                <a:cs typeface="+mn-cs"/>
              </a:rPr>
              <a:t>lli.law.uoa.gr</a:t>
            </a:r>
            <a:endParaRPr lang="en-US" sz="1200" b="1" dirty="0">
              <a:solidFill>
                <a:srgbClr val="002060"/>
              </a:solidFill>
              <a:latin typeface="Garamond" pitchFamily="18" charset="0"/>
              <a:cs typeface="+mn-cs"/>
            </a:endParaRP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2D28B47D-EBDC-4B39-9BEB-59C8D34C28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50" y="76200"/>
            <a:ext cx="953925" cy="1212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A4133B-0D35-4A59-B35B-05483F2DB7EB}"/>
              </a:ext>
            </a:extLst>
          </p:cNvPr>
          <p:cNvSpPr txBox="1"/>
          <p:nvPr/>
        </p:nvSpPr>
        <p:spPr>
          <a:xfrm>
            <a:off x="980275" y="228600"/>
            <a:ext cx="52466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Απόρρητο</a:t>
            </a:r>
            <a:r>
              <a:rPr lang="en-US" sz="2000" b="1" dirty="0"/>
              <a:t> </a:t>
            </a:r>
            <a:r>
              <a:rPr lang="el-GR" sz="2000" b="1" dirty="0"/>
              <a:t>επικοινωνιών: </a:t>
            </a:r>
          </a:p>
          <a:p>
            <a:r>
              <a:rPr lang="el-GR" sz="2000" dirty="0"/>
              <a:t>Σύγχρονες</a:t>
            </a:r>
            <a:r>
              <a:rPr lang="en-US" sz="2000" dirty="0"/>
              <a:t> </a:t>
            </a:r>
            <a:r>
              <a:rPr lang="el-GR" sz="2000" dirty="0"/>
              <a:t>προκλήσεις</a:t>
            </a:r>
            <a:endParaRPr lang="en-US" sz="2000" dirty="0"/>
          </a:p>
          <a:p>
            <a:r>
              <a:rPr lang="el-GR" sz="2000" dirty="0"/>
              <a:t>Βουλή των Ελλήνων, Αίθουσα Γερουσίας</a:t>
            </a:r>
          </a:p>
          <a:p>
            <a:r>
              <a:rPr lang="el-GR" sz="2000" dirty="0"/>
              <a:t>8 Μαΐου 2018</a:t>
            </a:r>
            <a:endParaRPr lang="el-GR" sz="2400" dirty="0"/>
          </a:p>
        </p:txBody>
      </p:sp>
    </p:spTree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537260-E99F-43DD-99C8-4AC031417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</a:t>
            </a:r>
            <a:r>
              <a:rPr lang="el-GR" sz="4400" dirty="0" err="1"/>
              <a:t>νωνυμία</a:t>
            </a:r>
            <a:r>
              <a:rPr lang="el-GR" sz="4400" dirty="0"/>
              <a:t> στο </a:t>
            </a:r>
            <a:r>
              <a:rPr lang="en-US" sz="4400" dirty="0"/>
              <a:t>Internet</a:t>
            </a:r>
            <a:r>
              <a:rPr lang="el-GR" sz="4400" dirty="0"/>
              <a:t>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746BA6-2667-4894-9439-C2C634052A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400" dirty="0"/>
              <a:t>Δεδομένη</a:t>
            </a:r>
            <a:r>
              <a:rPr lang="en-US" sz="2400" dirty="0"/>
              <a:t>:</a:t>
            </a:r>
            <a:r>
              <a:rPr lang="el-GR" sz="2400" dirty="0"/>
              <a:t> </a:t>
            </a:r>
            <a:r>
              <a:rPr lang="el-GR" sz="2000" dirty="0">
                <a:solidFill>
                  <a:srgbClr val="002060"/>
                </a:solidFill>
              </a:rPr>
              <a:t>«…</a:t>
            </a:r>
            <a:r>
              <a:rPr lang="el-GR" sz="2000" i="1" dirty="0">
                <a:solidFill>
                  <a:srgbClr val="002060"/>
                </a:solidFill>
              </a:rPr>
              <a:t>στον Κυβερνοχώρο μπαίνεις χωρίς ταυτότητα και </a:t>
            </a:r>
            <a:r>
              <a:rPr lang="el-GR" sz="2000" i="1" dirty="0" err="1">
                <a:solidFill>
                  <a:srgbClr val="002060"/>
                </a:solidFill>
              </a:rPr>
              <a:t>ταυτοποιείς</a:t>
            </a:r>
            <a:r>
              <a:rPr lang="el-GR" sz="2000" i="1" dirty="0">
                <a:solidFill>
                  <a:srgbClr val="002060"/>
                </a:solidFill>
              </a:rPr>
              <a:t> μόνον ό,τι θέλεις…και ακόμη κι αυτό δεν μπορεί να διαπιστωθεί με απόλυτη βεβαιότητα</a:t>
            </a:r>
            <a:r>
              <a:rPr lang="el-GR" sz="2000" dirty="0">
                <a:solidFill>
                  <a:srgbClr val="002060"/>
                </a:solidFill>
              </a:rPr>
              <a:t>…»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1800" dirty="0"/>
              <a:t>(L. Lessig, 2006)</a:t>
            </a:r>
            <a:endParaRPr lang="en-US" sz="2000" dirty="0"/>
          </a:p>
          <a:p>
            <a:r>
              <a:rPr lang="el-GR" sz="2400" b="1" dirty="0">
                <a:solidFill>
                  <a:srgbClr val="FF0000"/>
                </a:solidFill>
              </a:rPr>
              <a:t>Ελευθερία της έκφρασης ⬌ σεβασμός Σ9, 9Α, 19, 20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l-GR" sz="2400" dirty="0"/>
              <a:t>Νομοθετικοί περιορισμοί </a:t>
            </a:r>
            <a:r>
              <a:rPr lang="el-GR" sz="2400" dirty="0">
                <a:sym typeface="Wingdings" panose="05000000000000000000" pitchFamily="2" charset="2"/>
              </a:rPr>
              <a:t> χαμένη μάχη</a:t>
            </a:r>
          </a:p>
          <a:p>
            <a:pPr marL="623888" indent="-265113"/>
            <a:r>
              <a:rPr lang="el-GR" sz="2000" dirty="0">
                <a:solidFill>
                  <a:srgbClr val="002060"/>
                </a:solidFill>
                <a:sym typeface="Wingdings" panose="05000000000000000000" pitchFamily="2" charset="2"/>
              </a:rPr>
              <a:t>Οι νέες τεχνολογίες δεν υποτάσσονται εύκολα (Ν.3783/09)</a:t>
            </a:r>
          </a:p>
          <a:p>
            <a:pPr marL="623888" lvl="1" indent="-265113"/>
            <a:r>
              <a:rPr lang="el-GR" sz="2000" dirty="0">
                <a:solidFill>
                  <a:srgbClr val="002060"/>
                </a:solidFill>
                <a:sym typeface="Wingdings" panose="05000000000000000000" pitchFamily="2" charset="2"/>
              </a:rPr>
              <a:t>Ανεύρεση με άρση απορρήτου</a:t>
            </a:r>
          </a:p>
          <a:p>
            <a:r>
              <a:rPr lang="el-GR" sz="2400" dirty="0">
                <a:sym typeface="Wingdings" panose="05000000000000000000" pitchFamily="2" charset="2"/>
              </a:rPr>
              <a:t>Η προστασία που παρέχει η ανωνυμία σε ανελεύθερα καθεστώτα</a:t>
            </a:r>
          </a:p>
          <a:p>
            <a:r>
              <a:rPr lang="el-GR" b="1" dirty="0">
                <a:sym typeface="Wingdings" panose="05000000000000000000" pitchFamily="2" charset="2"/>
              </a:rPr>
              <a:t>Αυτορρύθμιση και δεοντολογικοί κανόνες:</a:t>
            </a:r>
          </a:p>
          <a:p>
            <a:pPr marL="0" indent="0" algn="r">
              <a:buNone/>
            </a:pPr>
            <a:endParaRPr lang="el-GR" b="1" dirty="0">
              <a:sym typeface="Wingdings" panose="05000000000000000000" pitchFamily="2" charset="2"/>
            </a:endParaRPr>
          </a:p>
          <a:p>
            <a:pPr marL="0" indent="0" algn="r">
              <a:buNone/>
            </a:pPr>
            <a:r>
              <a:rPr lang="el-GR" b="1" dirty="0">
                <a:sym typeface="Wingdings" panose="05000000000000000000" pitchFamily="2" charset="2"/>
              </a:rPr>
              <a:t>αφαίρεση περιεχομένου ή </a:t>
            </a:r>
            <a:r>
              <a:rPr lang="el-GR" b="1" dirty="0" err="1">
                <a:sym typeface="Wingdings" panose="05000000000000000000" pitchFamily="2" charset="2"/>
              </a:rPr>
              <a:t>ανέυρεση</a:t>
            </a:r>
            <a:r>
              <a:rPr lang="el-GR" b="1" dirty="0">
                <a:sym typeface="Wingdings" panose="05000000000000000000" pitchFamily="2" charset="2"/>
              </a:rPr>
              <a:t> του δράστη;</a:t>
            </a:r>
            <a:endParaRPr lang="el-GR" b="1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2B2D9B8-1731-42A2-B9D9-8C38B3C8D4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gyannop@law.uoa.gr</a:t>
            </a:r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B4C53C6-C361-4556-BB5C-A5F8AEADD9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134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0D36E3-F32C-4882-8ED4-7F59AE8EB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2060"/>
                </a:solidFill>
                <a:latin typeface="Cambria" panose="02040503050406030204" pitchFamily="18" charset="0"/>
              </a:rPr>
              <a:t>Internet Protocol Address (IP address)</a:t>
            </a:r>
            <a:endParaRPr lang="el-GR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C14067-A8C7-44A6-8695-7BA3E106907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93800"/>
            <a:ext cx="11277600" cy="4994276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sz="2800" b="1" dirty="0"/>
              <a:t>Επικοινωνία στο </a:t>
            </a:r>
            <a:r>
              <a:rPr lang="en-US" sz="2800" b="1" dirty="0"/>
              <a:t>Internet: </a:t>
            </a:r>
            <a:r>
              <a:rPr lang="el-GR" sz="2800" b="1" dirty="0"/>
              <a:t> πρωτόκολλο </a:t>
            </a:r>
            <a:r>
              <a:rPr lang="en-US" sz="2800" b="1" dirty="0"/>
              <a:t>TCP/IP</a:t>
            </a:r>
            <a:r>
              <a:rPr lang="el-GR" sz="2800" b="1" dirty="0"/>
              <a:t> </a:t>
            </a:r>
            <a:br>
              <a:rPr lang="en-US" sz="2800" b="1" dirty="0"/>
            </a:br>
            <a:r>
              <a:rPr lang="el-GR" sz="1800" dirty="0"/>
              <a:t>(</a:t>
            </a:r>
            <a:r>
              <a:rPr lang="en-US" sz="1800" dirty="0"/>
              <a:t>Transmission Control Protocol / Internetwork Protocol)</a:t>
            </a:r>
            <a:endParaRPr lang="el-GR" sz="1800" dirty="0"/>
          </a:p>
          <a:p>
            <a:pPr marL="712788" indent="-355600">
              <a:spcBef>
                <a:spcPts val="500"/>
              </a:spcBef>
              <a:spcAft>
                <a:spcPts val="500"/>
              </a:spcAft>
            </a:pPr>
            <a:r>
              <a:rPr lang="el-GR" sz="2000" b="1" dirty="0"/>
              <a:t>ΙΑΝΑ</a:t>
            </a:r>
            <a:r>
              <a:rPr lang="el-GR" sz="2000" dirty="0"/>
              <a:t> (</a:t>
            </a:r>
            <a:r>
              <a:rPr lang="en-US" sz="2000" dirty="0"/>
              <a:t>Internet Assigned Numbers Authority) / Regional Internet Registry (RIR)</a:t>
            </a:r>
            <a:br>
              <a:rPr lang="en-US" sz="2000" dirty="0"/>
            </a:br>
            <a:r>
              <a:rPr lang="el-GR" sz="2000" dirty="0"/>
              <a:t>Ευρώπη: </a:t>
            </a:r>
            <a:r>
              <a:rPr lang="el-GR" sz="2000" dirty="0" err="1"/>
              <a:t>Réseaux</a:t>
            </a:r>
            <a:r>
              <a:rPr lang="el-GR" sz="2000" dirty="0"/>
              <a:t> IP </a:t>
            </a:r>
            <a:r>
              <a:rPr lang="el-GR" sz="2000" dirty="0" err="1"/>
              <a:t>Européens</a:t>
            </a:r>
            <a:r>
              <a:rPr lang="el-GR" sz="2000" dirty="0"/>
              <a:t> - Network </a:t>
            </a:r>
            <a:r>
              <a:rPr lang="el-GR" sz="2000" dirty="0" err="1"/>
              <a:t>Coordination</a:t>
            </a:r>
            <a:r>
              <a:rPr lang="el-GR" sz="2000" dirty="0"/>
              <a:t> Centre</a:t>
            </a:r>
            <a:r>
              <a:rPr lang="en-US" sz="2000" dirty="0"/>
              <a:t> (</a:t>
            </a:r>
            <a:r>
              <a:rPr lang="en-US" sz="2000" b="1" dirty="0"/>
              <a:t>RIR-NCC</a:t>
            </a:r>
            <a:r>
              <a:rPr lang="en-US" sz="2000" dirty="0"/>
              <a:t>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sz="2800" b="1" dirty="0">
                <a:latin typeface="+mj-lt"/>
              </a:rPr>
              <a:t>Οποιαδήποτε συσκευή συνδέεται αποκτά αριθμητική διεύθυνση</a:t>
            </a:r>
            <a:endParaRPr lang="en-US" sz="2800" b="1" dirty="0">
              <a:latin typeface="+mj-lt"/>
            </a:endParaRPr>
          </a:p>
          <a:p>
            <a:pPr marL="982663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l-GR" sz="2400" b="1" dirty="0">
                <a:latin typeface="+mj-lt"/>
              </a:rPr>
              <a:t>Αρχικά δωδεκαψήφια: </a:t>
            </a:r>
            <a:r>
              <a:rPr lang="el-GR" sz="2400" b="1" dirty="0">
                <a:solidFill>
                  <a:srgbClr val="002060"/>
                </a:solidFill>
                <a:latin typeface="+mj-lt"/>
              </a:rPr>
              <a:t>xxx.xxx.xxx.xxx</a:t>
            </a:r>
            <a:r>
              <a:rPr lang="el-GR" sz="2400" dirty="0">
                <a:solidFill>
                  <a:srgbClr val="002060"/>
                </a:solidFill>
                <a:latin typeface="+mj-lt"/>
              </a:rPr>
              <a:t> </a:t>
            </a:r>
            <a:endParaRPr lang="en-US" sz="2400" dirty="0">
              <a:solidFill>
                <a:srgbClr val="002060"/>
              </a:solidFill>
              <a:latin typeface="+mj-lt"/>
            </a:endParaRPr>
          </a:p>
          <a:p>
            <a:pPr marL="2149475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800" dirty="0">
                <a:latin typeface="+mj-lt"/>
              </a:rPr>
              <a:t>IP v.4 (32 bit 4 X 8 ) </a:t>
            </a:r>
            <a:r>
              <a:rPr lang="el-GR" sz="1800" dirty="0">
                <a:latin typeface="+mj-lt"/>
              </a:rPr>
              <a:t>π</a:t>
            </a:r>
            <a:r>
              <a:rPr lang="en-US" sz="1800" dirty="0">
                <a:latin typeface="+mj-lt"/>
              </a:rPr>
              <a:t>.</a:t>
            </a:r>
            <a:r>
              <a:rPr lang="el-GR" sz="1800" dirty="0">
                <a:latin typeface="+mj-lt"/>
              </a:rPr>
              <a:t>χ. </a:t>
            </a:r>
            <a:r>
              <a:rPr lang="el-GR" sz="1800" dirty="0">
                <a:solidFill>
                  <a:srgbClr val="002060"/>
                </a:solidFill>
                <a:latin typeface="+mj-lt"/>
              </a:rPr>
              <a:t>134.45.20.36</a:t>
            </a:r>
            <a:r>
              <a:rPr lang="en-US" sz="1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l-GR" sz="1800" dirty="0">
                <a:latin typeface="+mj-lt"/>
              </a:rPr>
              <a:t>(μέχρι 4.294.967.296 διευθύνσεις)</a:t>
            </a:r>
            <a:endParaRPr lang="en-US" sz="1800" dirty="0">
              <a:latin typeface="+mj-lt"/>
            </a:endParaRPr>
          </a:p>
          <a:p>
            <a:pPr marL="2149475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n-US" sz="1800" dirty="0">
                <a:latin typeface="+mj-lt"/>
              </a:rPr>
              <a:t>IP v.6 (128 bit 16 X 8) </a:t>
            </a:r>
            <a:r>
              <a:rPr lang="el-GR" sz="1800" dirty="0">
                <a:latin typeface="+mj-lt"/>
              </a:rPr>
              <a:t>π.χ. </a:t>
            </a:r>
            <a:r>
              <a:rPr lang="en-US" sz="1800" dirty="0">
                <a:solidFill>
                  <a:srgbClr val="002060"/>
                </a:solidFill>
                <a:latin typeface="+mj-lt"/>
              </a:rPr>
              <a:t>2001:db8:0:1234:0:567:8:1</a:t>
            </a:r>
            <a:r>
              <a:rPr lang="en-US" sz="2000" i="1" dirty="0">
                <a:solidFill>
                  <a:srgbClr val="002060"/>
                </a:solidFill>
                <a:latin typeface="+mj-lt"/>
              </a:rPr>
              <a:t> </a:t>
            </a:r>
            <a:endParaRPr lang="el-GR" sz="2000" i="1" dirty="0">
              <a:solidFill>
                <a:srgbClr val="002060"/>
              </a:solidFill>
              <a:latin typeface="+mj-lt"/>
            </a:endParaRPr>
          </a:p>
          <a:p>
            <a:pPr marL="265113" indent="-265113">
              <a:spcBef>
                <a:spcPts val="500"/>
              </a:spcBef>
              <a:spcAft>
                <a:spcPts val="500"/>
              </a:spcAft>
            </a:pPr>
            <a:r>
              <a:rPr lang="el-GR" sz="2800" b="1" dirty="0">
                <a:latin typeface="+mj-lt"/>
              </a:rPr>
              <a:t>Δύο λειτουργίες</a:t>
            </a:r>
            <a:r>
              <a:rPr lang="en-US" sz="2800" b="1" dirty="0">
                <a:latin typeface="+mj-lt"/>
              </a:rPr>
              <a:t>:</a:t>
            </a:r>
            <a:endParaRPr lang="el-GR" sz="2800" b="1" dirty="0">
              <a:latin typeface="+mj-lt"/>
            </a:endParaRPr>
          </a:p>
          <a:p>
            <a:pPr marL="717550" indent="-452438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latin typeface="+mj-lt"/>
              </a:rPr>
              <a:t>Ταυτοποιεί μονοσήμαντα κάποια οντότητα (συσκευή, ιστοσελίδα, </a:t>
            </a:r>
            <a:r>
              <a:rPr lang="en-US" sz="2400" dirty="0">
                <a:latin typeface="+mj-lt"/>
              </a:rPr>
              <a:t>server)</a:t>
            </a:r>
            <a:endParaRPr lang="el-GR" sz="2400" dirty="0">
              <a:latin typeface="+mj-lt"/>
            </a:endParaRPr>
          </a:p>
          <a:p>
            <a:pPr marL="717550" indent="-452438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latin typeface="+mj-lt"/>
              </a:rPr>
              <a:t>Χρησιμεύει για την επικοινωνία</a:t>
            </a:r>
            <a:r>
              <a:rPr lang="en-US" sz="2800" b="1" dirty="0">
                <a:latin typeface="+mj-lt"/>
              </a:rPr>
              <a:t> </a:t>
            </a:r>
            <a:endParaRPr lang="el-GR" sz="2800" b="1" dirty="0">
              <a:latin typeface="+mj-lt"/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3302A1C-1000-492A-A8C4-B74C7041B8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gyannop@law.uoa.gr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B8CE31D-9257-498F-A229-104472E0A3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436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57B983-D35B-4241-AD93-BF06586E0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Δυναμικές</a:t>
            </a:r>
            <a:r>
              <a:rPr lang="en-US" sz="4400" dirty="0"/>
              <a:t> IP</a:t>
            </a:r>
            <a:r>
              <a:rPr lang="el-GR" sz="4400" dirty="0"/>
              <a:t>, στατικές </a:t>
            </a:r>
            <a:r>
              <a:rPr lang="en-US" sz="4400" dirty="0"/>
              <a:t>IP</a:t>
            </a:r>
            <a:r>
              <a:rPr lang="el-GR" sz="4400" dirty="0"/>
              <a:t> &amp; </a:t>
            </a:r>
            <a:r>
              <a:rPr lang="en-US" sz="4400" dirty="0"/>
              <a:t>log files</a:t>
            </a:r>
            <a:endParaRPr lang="el-GR" sz="4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83C75B6-076D-45A7-8423-3CF7386C4F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sz="2400" b="1" dirty="0"/>
              <a:t>Δυναμική</a:t>
            </a:r>
            <a:r>
              <a:rPr lang="en-US" sz="2400" b="1" dirty="0"/>
              <a:t> IP</a:t>
            </a:r>
            <a:r>
              <a:rPr lang="el-GR" sz="2400" dirty="0"/>
              <a:t>: μοναδική, μεταβάλλεται κάθε φορά που συνδέεται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sz="2400" b="1" dirty="0"/>
              <a:t>Στατική</a:t>
            </a:r>
            <a:r>
              <a:rPr lang="en-US" sz="2400" b="1" dirty="0"/>
              <a:t> IP</a:t>
            </a:r>
            <a:r>
              <a:rPr lang="el-GR" sz="2400" dirty="0"/>
              <a:t>: μοναδική, σταθερή για όλες τις συνδέσεις</a:t>
            </a:r>
          </a:p>
          <a:p>
            <a:pPr marL="804863">
              <a:spcBef>
                <a:spcPts val="500"/>
              </a:spcBef>
              <a:spcAft>
                <a:spcPts val="500"/>
              </a:spcAft>
            </a:pPr>
            <a:r>
              <a:rPr lang="el-GR" sz="2400" dirty="0"/>
              <a:t>Μία </a:t>
            </a:r>
            <a:r>
              <a:rPr lang="en-US" sz="2400" dirty="0"/>
              <a:t>IP </a:t>
            </a:r>
            <a:r>
              <a:rPr lang="el-GR" sz="2400" dirty="0"/>
              <a:t>μπορεί να αντιστοιχεί σε πολλούς υπολογιστές</a:t>
            </a:r>
          </a:p>
          <a:p>
            <a:pPr marL="804863">
              <a:spcBef>
                <a:spcPts val="500"/>
              </a:spcBef>
              <a:spcAft>
                <a:spcPts val="500"/>
              </a:spcAft>
            </a:pPr>
            <a:r>
              <a:rPr lang="el-GR" sz="2400" dirty="0"/>
              <a:t>Αρχεία καταγραφής (</a:t>
            </a:r>
            <a:r>
              <a:rPr lang="en-US" sz="2400" dirty="0"/>
              <a:t>log files)</a:t>
            </a:r>
            <a:r>
              <a:rPr lang="el-GR" sz="2400" dirty="0"/>
              <a:t> των παρόχων</a:t>
            </a:r>
          </a:p>
          <a:p>
            <a:pPr marL="2149475" lvl="1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srgbClr val="002060"/>
                </a:solidFill>
              </a:rPr>
              <a:t>Εντός ΕΕ</a:t>
            </a:r>
            <a:r>
              <a:rPr lang="en-US" sz="2000" dirty="0">
                <a:solidFill>
                  <a:srgbClr val="002060"/>
                </a:solidFill>
              </a:rPr>
              <a:t>:</a:t>
            </a:r>
            <a:r>
              <a:rPr lang="el-GR" sz="2000" dirty="0">
                <a:solidFill>
                  <a:srgbClr val="002060"/>
                </a:solidFill>
              </a:rPr>
              <a:t> Οδηγία 2002/58</a:t>
            </a:r>
            <a:r>
              <a:rPr lang="en-US" sz="2000" dirty="0">
                <a:solidFill>
                  <a:srgbClr val="002060"/>
                </a:solidFill>
              </a:rPr>
              <a:t> (</a:t>
            </a:r>
            <a:r>
              <a:rPr lang="en-US" sz="2000" dirty="0" err="1">
                <a:solidFill>
                  <a:srgbClr val="002060"/>
                </a:solidFill>
              </a:rPr>
              <a:t>ePrivacy</a:t>
            </a:r>
            <a:r>
              <a:rPr lang="en-US" sz="2000" dirty="0">
                <a:solidFill>
                  <a:srgbClr val="002060"/>
                </a:solidFill>
              </a:rPr>
              <a:t>)</a:t>
            </a:r>
            <a:r>
              <a:rPr lang="el-GR" sz="2000" dirty="0">
                <a:solidFill>
                  <a:srgbClr val="002060"/>
                </a:solidFill>
              </a:rPr>
              <a:t> &amp; άρ. 6 Ν. 3471/06 &amp; </a:t>
            </a:r>
            <a:r>
              <a:rPr lang="el-GR" sz="2000" strike="dblStrike" dirty="0">
                <a:solidFill>
                  <a:srgbClr val="002060"/>
                </a:solidFill>
              </a:rPr>
              <a:t>άρ. 5 Ν. 3917/11</a:t>
            </a:r>
          </a:p>
          <a:p>
            <a:pPr marL="2149475" lvl="1">
              <a:spcBef>
                <a:spcPts val="0"/>
              </a:spcBef>
              <a:spcAft>
                <a:spcPts val="0"/>
              </a:spcAft>
            </a:pPr>
            <a:r>
              <a:rPr lang="el-GR" sz="2000" strike="dblStrike" dirty="0">
                <a:solidFill>
                  <a:srgbClr val="002060"/>
                </a:solidFill>
              </a:rPr>
              <a:t>Κοινή Πράξη ΑΔΑΕ/ΑΠΔΠΧ 1/2013 για τη προστασία &amp; ασφάλεια δεδομένων</a:t>
            </a:r>
            <a:endParaRPr lang="en-US" sz="2000" strike="dblStrike" dirty="0">
              <a:solidFill>
                <a:srgbClr val="002060"/>
              </a:solidFill>
            </a:endParaRPr>
          </a:p>
          <a:p>
            <a:pPr marL="2149475">
              <a:spcBef>
                <a:spcPts val="0"/>
              </a:spcBef>
              <a:spcAft>
                <a:spcPts val="0"/>
              </a:spcAft>
              <a:tabLst>
                <a:tab pos="803275" algn="l"/>
              </a:tabLst>
            </a:pPr>
            <a:r>
              <a:rPr lang="el-GR" sz="2000" dirty="0">
                <a:solidFill>
                  <a:srgbClr val="002060"/>
                </a:solidFill>
              </a:rPr>
              <a:t>άρ. 16 Κανονισμού ΑΔΑΕ 205/2013 </a:t>
            </a:r>
            <a:r>
              <a:rPr lang="en-US" sz="2000" dirty="0">
                <a:solidFill>
                  <a:srgbClr val="002060"/>
                </a:solidFill>
              </a:rPr>
              <a:t>(event logging)</a:t>
            </a:r>
          </a:p>
          <a:p>
            <a:pPr marL="2149475">
              <a:spcBef>
                <a:spcPts val="0"/>
              </a:spcBef>
              <a:spcAft>
                <a:spcPts val="0"/>
              </a:spcAft>
              <a:tabLst>
                <a:tab pos="803275" algn="l"/>
              </a:tabLst>
            </a:pPr>
            <a:r>
              <a:rPr lang="el-GR" sz="2000" dirty="0">
                <a:solidFill>
                  <a:srgbClr val="002060"/>
                </a:solidFill>
              </a:rPr>
              <a:t>άρ. 7</a:t>
            </a:r>
            <a:r>
              <a:rPr lang="en-US" sz="2000" dirty="0">
                <a:solidFill>
                  <a:srgbClr val="002060"/>
                </a:solidFill>
              </a:rPr>
              <a:t>, 8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ΣχΚαν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e-Privacy</a:t>
            </a:r>
            <a:endParaRPr lang="el-GR" sz="2000" dirty="0">
              <a:solidFill>
                <a:srgbClr val="00206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sz="2000" dirty="0"/>
              <a:t>Η καταγραφή της κάρτας δικτύου (</a:t>
            </a:r>
            <a:r>
              <a:rPr lang="en-US" sz="2000" dirty="0"/>
              <a:t>Media Access Control / MAC)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sz="2000" dirty="0"/>
              <a:t>Για τα κινητά τηλέφωνα (Ν. 3783/09)</a:t>
            </a:r>
          </a:p>
          <a:p>
            <a:pPr marL="623888">
              <a:spcBef>
                <a:spcPts val="0"/>
              </a:spcBef>
              <a:spcAft>
                <a:spcPts val="0"/>
              </a:spcAft>
            </a:pPr>
            <a:r>
              <a:rPr lang="el-GR" sz="1800" dirty="0"/>
              <a:t>Διεθνής Ταυτότητα Συνδρομητή Κινητής Τηλεφωνίας (</a:t>
            </a:r>
            <a:r>
              <a:rPr lang="en-US" sz="1800" dirty="0"/>
              <a:t>International Mobile Subscriber Identity</a:t>
            </a:r>
            <a:r>
              <a:rPr lang="el-GR" sz="1800" dirty="0"/>
              <a:t> - </a:t>
            </a:r>
            <a:r>
              <a:rPr lang="en-US" sz="1800" b="1" dirty="0"/>
              <a:t>IMSI</a:t>
            </a:r>
            <a:r>
              <a:rPr lang="el-GR" sz="1800" dirty="0"/>
              <a:t>)</a:t>
            </a:r>
          </a:p>
          <a:p>
            <a:pPr marL="623888">
              <a:spcBef>
                <a:spcPts val="0"/>
              </a:spcBef>
              <a:spcAft>
                <a:spcPts val="0"/>
              </a:spcAft>
            </a:pPr>
            <a:r>
              <a:rPr lang="el-GR" sz="1800" dirty="0"/>
              <a:t>Διεθνής Ταυτότητα Εξοπλισμού Κινητής Τηλεφωνίας (</a:t>
            </a:r>
            <a:r>
              <a:rPr lang="en-US" sz="1800" dirty="0"/>
              <a:t>International Mobile Equipment Identity</a:t>
            </a:r>
            <a:r>
              <a:rPr lang="el-GR" sz="1800" dirty="0"/>
              <a:t> - </a:t>
            </a:r>
            <a:r>
              <a:rPr lang="en-US" sz="1800" b="1" dirty="0"/>
              <a:t>IMEI</a:t>
            </a:r>
            <a:r>
              <a:rPr lang="el-GR" sz="1800" dirty="0"/>
              <a:t>), </a:t>
            </a:r>
          </a:p>
          <a:p>
            <a:pPr marL="623888">
              <a:spcBef>
                <a:spcPts val="0"/>
              </a:spcBef>
              <a:spcAft>
                <a:spcPts val="0"/>
              </a:spcAft>
            </a:pPr>
            <a:r>
              <a:rPr lang="el-GR" sz="1800" dirty="0"/>
              <a:t>Κάρτα Ταυτότητας Συνδρομητή (</a:t>
            </a:r>
            <a:r>
              <a:rPr lang="en-US" sz="1800" dirty="0"/>
              <a:t>Subscriber Identity Module</a:t>
            </a:r>
            <a:r>
              <a:rPr lang="el-GR" sz="1800" dirty="0"/>
              <a:t>, </a:t>
            </a:r>
            <a:r>
              <a:rPr lang="en-US" sz="1800" b="1" dirty="0"/>
              <a:t>SIM</a:t>
            </a:r>
            <a:r>
              <a:rPr lang="el-GR" sz="1800" dirty="0"/>
              <a:t>).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181BBBE-0016-4A64-BE64-F9A826CFA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gyannop@law.uoa.gr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52B2B4B-DF70-46BB-8552-57F86B572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907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D69F4E-6EE2-496C-B739-95368C33E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Τι ερευνούμε…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B76E7F-3B90-4399-A77D-69C94464988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93800"/>
            <a:ext cx="11480800" cy="5130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/>
              <a:t>A</a:t>
            </a:r>
            <a:r>
              <a:rPr lang="el-GR" sz="2800" b="1" dirty="0" err="1"/>
              <a:t>νίχνευση</a:t>
            </a:r>
            <a:r>
              <a:rPr lang="el-GR" sz="2800" b="1" dirty="0"/>
              <a:t> παρανόμων πράξεων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l-GR" sz="2800" dirty="0"/>
              <a:t> </a:t>
            </a:r>
            <a:r>
              <a:rPr lang="el-GR" sz="2800" b="1" dirty="0"/>
              <a:t>γνώση της </a:t>
            </a:r>
            <a:r>
              <a:rPr lang="en-US" sz="2800" b="1" dirty="0"/>
              <a:t>IP</a:t>
            </a:r>
            <a:r>
              <a:rPr lang="en-US" sz="2800" dirty="0"/>
              <a:t> </a:t>
            </a:r>
            <a:r>
              <a:rPr lang="en-US" sz="1800" dirty="0"/>
              <a:t>(</a:t>
            </a:r>
            <a:r>
              <a:rPr lang="el-GR" sz="1800" dirty="0"/>
              <a:t>3</a:t>
            </a:r>
            <a:r>
              <a:rPr lang="en-US" sz="1800" dirty="0"/>
              <a:t> </a:t>
            </a:r>
            <a:r>
              <a:rPr lang="el-GR" sz="1800" dirty="0"/>
              <a:t>πληροφορίες)</a:t>
            </a:r>
            <a:r>
              <a:rPr lang="en-US" sz="2400" dirty="0"/>
              <a:t>:</a:t>
            </a:r>
            <a:endParaRPr lang="el-GR" sz="2400" dirty="0"/>
          </a:p>
          <a:p>
            <a:pPr marL="357188" indent="0">
              <a:spcBef>
                <a:spcPts val="0"/>
              </a:spcBef>
              <a:buNone/>
            </a:pPr>
            <a:r>
              <a:rPr lang="el-GR" sz="2000" b="1" dirty="0"/>
              <a:t>1) </a:t>
            </a:r>
            <a:r>
              <a:rPr lang="en-US" sz="2000" dirty="0"/>
              <a:t>X</a:t>
            </a:r>
            <a:r>
              <a:rPr lang="el-GR" sz="2000" dirty="0" err="1"/>
              <a:t>ρόνος</a:t>
            </a:r>
            <a:r>
              <a:rPr lang="el-GR" sz="2000" dirty="0"/>
              <a:t> έναρξης, </a:t>
            </a:r>
            <a:r>
              <a:rPr lang="el-GR" sz="2000" b="1" dirty="0"/>
              <a:t>2)</a:t>
            </a:r>
            <a:r>
              <a:rPr lang="el-GR" sz="2000" dirty="0"/>
              <a:t> χρόνος διακοπής της σύνδεσης και </a:t>
            </a:r>
            <a:r>
              <a:rPr lang="el-GR" sz="2000" b="1" dirty="0"/>
              <a:t>3)</a:t>
            </a:r>
            <a:r>
              <a:rPr lang="el-GR" sz="2000" dirty="0"/>
              <a:t> </a:t>
            </a:r>
            <a:r>
              <a:rPr lang="el-GR" sz="2000" dirty="0" err="1"/>
              <a:t>χρησιμοποιηθείσα</a:t>
            </a:r>
            <a:r>
              <a:rPr lang="el-GR" sz="2000" dirty="0"/>
              <a:t> IP: </a:t>
            </a:r>
            <a:br>
              <a:rPr lang="el-GR" sz="2000" dirty="0"/>
            </a:br>
            <a:r>
              <a:rPr lang="el-GR" sz="2000" dirty="0"/>
              <a:t>	</a:t>
            </a:r>
            <a:r>
              <a:rPr lang="el-GR" sz="1800" dirty="0"/>
              <a:t>είτε με ειδική δοκιμή (</a:t>
            </a:r>
            <a:r>
              <a:rPr lang="el-GR" sz="1800" dirty="0" err="1"/>
              <a:t>test</a:t>
            </a:r>
            <a:r>
              <a:rPr lang="el-GR" sz="1800" dirty="0"/>
              <a:t> download), είτε μέσω εφαρμογής (λογισμικού). </a:t>
            </a:r>
            <a:endParaRPr lang="el-GR" sz="2000" dirty="0"/>
          </a:p>
          <a:p>
            <a:pPr marL="630238">
              <a:spcAft>
                <a:spcPts val="600"/>
              </a:spcAft>
            </a:pPr>
            <a:r>
              <a:rPr lang="el-GR" sz="2000" dirty="0"/>
              <a:t>Ομάδα </a:t>
            </a:r>
            <a:r>
              <a:rPr lang="en-US" sz="2000" dirty="0"/>
              <a:t>IP </a:t>
            </a:r>
            <a:r>
              <a:rPr lang="el-GR" sz="2000" dirty="0"/>
              <a:t>(που διέθεσε ο </a:t>
            </a:r>
            <a:r>
              <a:rPr lang="el-GR" sz="2000" dirty="0" err="1"/>
              <a:t>καταχωρητής</a:t>
            </a:r>
            <a:r>
              <a:rPr lang="el-GR" sz="2000" dirty="0"/>
              <a:t> </a:t>
            </a:r>
            <a:r>
              <a:rPr lang="en-US" sz="2000" dirty="0"/>
              <a:t>RIR)</a:t>
            </a:r>
            <a:r>
              <a:rPr lang="el-GR" sz="2000" dirty="0"/>
              <a:t> </a:t>
            </a: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dirty="0"/>
              <a:t>Όνομα </a:t>
            </a:r>
            <a:r>
              <a:rPr lang="en-US" sz="2000" dirty="0"/>
              <a:t>(</a:t>
            </a:r>
            <a:r>
              <a:rPr lang="en-US" sz="2000" b="1" dirty="0"/>
              <a:t>contact person</a:t>
            </a:r>
            <a:r>
              <a:rPr lang="el-GR" sz="2000" dirty="0"/>
              <a:t>) του </a:t>
            </a:r>
            <a:r>
              <a:rPr lang="el-GR" sz="2000" dirty="0" err="1"/>
              <a:t>παρόχου</a:t>
            </a:r>
            <a:r>
              <a:rPr lang="el-GR" sz="2000" dirty="0"/>
              <a:t> πρόσβασης</a:t>
            </a:r>
          </a:p>
          <a:p>
            <a:pPr marL="1252538">
              <a:spcAft>
                <a:spcPts val="600"/>
              </a:spcAft>
            </a:pPr>
            <a:r>
              <a:rPr lang="el-GR" sz="2000" b="1" dirty="0"/>
              <a:t>Σταθερή </a:t>
            </a:r>
            <a:r>
              <a:rPr lang="en-US" sz="2000" b="1" dirty="0"/>
              <a:t>IP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l-GR" sz="2000" dirty="0">
                <a:sym typeface="Wingdings" panose="05000000000000000000" pitchFamily="2" charset="2"/>
              </a:rPr>
              <a:t>αρχείο πελατών παρόχου</a:t>
            </a:r>
          </a:p>
          <a:p>
            <a:pPr marL="1252538">
              <a:spcBef>
                <a:spcPts val="500"/>
              </a:spcBef>
              <a:spcAft>
                <a:spcPts val="500"/>
              </a:spcAft>
            </a:pPr>
            <a:r>
              <a:rPr lang="el-GR" sz="2000" b="1" dirty="0">
                <a:sym typeface="Wingdings" panose="05000000000000000000" pitchFamily="2" charset="2"/>
              </a:rPr>
              <a:t>Δυναμική </a:t>
            </a:r>
            <a:r>
              <a:rPr lang="en-US" sz="2000" b="1" dirty="0">
                <a:sym typeface="Wingdings" panose="05000000000000000000" pitchFamily="2" charset="2"/>
              </a:rPr>
              <a:t>IP</a:t>
            </a:r>
            <a:r>
              <a:rPr lang="en-US" sz="2000" dirty="0">
                <a:sym typeface="Wingdings" panose="05000000000000000000" pitchFamily="2" charset="2"/>
              </a:rPr>
              <a:t>  </a:t>
            </a:r>
            <a:r>
              <a:rPr lang="el-GR" sz="2000" dirty="0">
                <a:sym typeface="Wingdings" panose="05000000000000000000" pitchFamily="2" charset="2"/>
              </a:rPr>
              <a:t>αρχείο καταγραφής </a:t>
            </a:r>
            <a:r>
              <a:rPr lang="en-US" sz="2000" dirty="0">
                <a:sym typeface="Wingdings" panose="05000000000000000000" pitchFamily="2" charset="2"/>
              </a:rPr>
              <a:t>(log file) </a:t>
            </a:r>
            <a:r>
              <a:rPr lang="el-GR" sz="2000" dirty="0">
                <a:sym typeface="Wingdings" panose="05000000000000000000" pitchFamily="2" charset="2"/>
              </a:rPr>
              <a:t>για κάθε απονομή: </a:t>
            </a:r>
            <a:br>
              <a:rPr lang="el-GR" sz="2000" dirty="0">
                <a:sym typeface="Wingdings" panose="05000000000000000000" pitchFamily="2" charset="2"/>
              </a:rPr>
            </a:br>
            <a:r>
              <a:rPr lang="el-GR" sz="1800" b="1" dirty="0">
                <a:sym typeface="Wingdings" panose="05000000000000000000" pitchFamily="2" charset="2"/>
              </a:rPr>
              <a:t>1)</a:t>
            </a:r>
            <a:r>
              <a:rPr lang="el-GR" sz="1800" dirty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IP </a:t>
            </a:r>
            <a:r>
              <a:rPr lang="el-GR" sz="1800" b="1" dirty="0">
                <a:sym typeface="Wingdings" panose="05000000000000000000" pitchFamily="2" charset="2"/>
              </a:rPr>
              <a:t>2)</a:t>
            </a:r>
            <a:r>
              <a:rPr lang="el-GR" sz="1800" dirty="0">
                <a:sym typeface="Wingdings" panose="05000000000000000000" pitchFamily="2" charset="2"/>
              </a:rPr>
              <a:t> </a:t>
            </a:r>
            <a:r>
              <a:rPr lang="el-GR" sz="1800" dirty="0"/>
              <a:t>χρόνοι έναρξης &amp; λήξης συνεδρίας </a:t>
            </a:r>
            <a:r>
              <a:rPr lang="el-GR" sz="1800" b="1" dirty="0"/>
              <a:t>3)</a:t>
            </a:r>
            <a:r>
              <a:rPr lang="el-GR" sz="1800" dirty="0"/>
              <a:t> όνομα (</a:t>
            </a:r>
            <a:r>
              <a:rPr lang="el-GR" sz="1800" dirty="0" err="1"/>
              <a:t>user</a:t>
            </a:r>
            <a:r>
              <a:rPr lang="el-GR" sz="1800" dirty="0"/>
              <a:t> </a:t>
            </a:r>
            <a:r>
              <a:rPr lang="en-US" sz="1800" dirty="0"/>
              <a:t>ID</a:t>
            </a:r>
            <a:r>
              <a:rPr lang="el-GR" sz="1800" dirty="0"/>
              <a:t>) </a:t>
            </a:r>
            <a:r>
              <a:rPr lang="el-GR" sz="1800" b="1" dirty="0"/>
              <a:t>4)</a:t>
            </a:r>
            <a:r>
              <a:rPr lang="el-GR" sz="1800" dirty="0"/>
              <a:t> συνθηματικό (</a:t>
            </a:r>
            <a:r>
              <a:rPr lang="en-US" sz="1800" dirty="0"/>
              <a:t>password</a:t>
            </a:r>
            <a:r>
              <a:rPr lang="el-GR" sz="1800" dirty="0"/>
              <a:t>)</a:t>
            </a:r>
            <a:r>
              <a:rPr lang="el-GR" sz="2000" dirty="0"/>
              <a:t> </a:t>
            </a:r>
          </a:p>
          <a:p>
            <a:pPr marL="1255713">
              <a:spcBef>
                <a:spcPts val="500"/>
              </a:spcBef>
              <a:spcAft>
                <a:spcPts val="500"/>
              </a:spcAft>
            </a:pPr>
            <a:r>
              <a:rPr lang="el-GR" sz="2000" dirty="0"/>
              <a:t>Διασταύρωση </a:t>
            </a:r>
            <a:r>
              <a:rPr lang="en-US" sz="2000" dirty="0"/>
              <a:t>IP </a:t>
            </a:r>
            <a:r>
              <a:rPr lang="el-GR" sz="2000" dirty="0"/>
              <a:t>με log-</a:t>
            </a:r>
            <a:r>
              <a:rPr lang="en-US" sz="2000" dirty="0"/>
              <a:t>file</a:t>
            </a:r>
            <a:r>
              <a:rPr lang="el-GR" sz="2000" dirty="0"/>
              <a:t> </a:t>
            </a: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dirty="0"/>
              <a:t>όνομα (</a:t>
            </a:r>
            <a:r>
              <a:rPr lang="el-GR" sz="2000" dirty="0" err="1"/>
              <a:t>user</a:t>
            </a:r>
            <a:r>
              <a:rPr lang="el-GR" sz="2000" dirty="0"/>
              <a:t> </a:t>
            </a:r>
            <a:r>
              <a:rPr lang="en-US" sz="2000" dirty="0"/>
              <a:t>ID</a:t>
            </a:r>
            <a:r>
              <a:rPr lang="el-GR" sz="2000" dirty="0"/>
              <a:t>) ή αριθμός τηλεφωνικής πρόσβασης.</a:t>
            </a:r>
            <a:endParaRPr lang="en-US" sz="2000" dirty="0"/>
          </a:p>
          <a:p>
            <a:pPr marL="1255713">
              <a:spcBef>
                <a:spcPts val="500"/>
              </a:spcBef>
              <a:spcAft>
                <a:spcPts val="500"/>
              </a:spcAft>
            </a:pPr>
            <a:r>
              <a:rPr lang="el-GR" sz="2000" dirty="0"/>
              <a:t>Αρχεία πελατών </a:t>
            </a:r>
            <a:r>
              <a:rPr lang="el-GR" sz="2000" dirty="0">
                <a:sym typeface="Wingdings" panose="05000000000000000000" pitchFamily="2" charset="2"/>
              </a:rPr>
              <a:t> πραγματικό όνομα και (δηλωθείσα) γεωγραφική διεύθυνση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l-GR" sz="2000" b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b="1" dirty="0">
                <a:solidFill>
                  <a:srgbClr val="002060"/>
                </a:solidFill>
              </a:rPr>
              <a:t>ΑΝΕΥΡΕΣΗ </a:t>
            </a:r>
            <a:r>
              <a:rPr lang="en-US" sz="2000" b="1" dirty="0">
                <a:solidFill>
                  <a:srgbClr val="002060"/>
                </a:solidFill>
              </a:rPr>
              <a:t> MONO AN </a:t>
            </a:r>
            <a:r>
              <a:rPr lang="el-GR" sz="2000" dirty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el-GR" sz="2000" b="1" dirty="0">
                <a:solidFill>
                  <a:srgbClr val="00206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  </a:t>
            </a:r>
            <a:r>
              <a:rPr lang="el-GR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διαθέτουμε πρόσβαση στο αρχείο </a:t>
            </a:r>
            <a:r>
              <a:rPr lang="en-US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IP</a:t>
            </a:r>
            <a:r>
              <a:rPr lang="el-GR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 </a:t>
            </a:r>
          </a:p>
          <a:p>
            <a:pPr marL="287178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b="1" dirty="0">
                <a:solidFill>
                  <a:srgbClr val="00206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 </a:t>
            </a:r>
            <a:r>
              <a:rPr lang="el-GR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 γνωρίζουμε τις ώρες πρόσβασης</a:t>
            </a:r>
          </a:p>
          <a:p>
            <a:pPr marL="287178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b="1" dirty="0">
                <a:solidFill>
                  <a:srgbClr val="00206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  </a:t>
            </a:r>
            <a:r>
              <a:rPr lang="el-GR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ο πάροχος διατηρεί log-</a:t>
            </a:r>
            <a:r>
              <a:rPr lang="en-US" sz="2000" b="1" dirty="0">
                <a:solidFill>
                  <a:srgbClr val="002060"/>
                </a:solidFill>
                <a:highlight>
                  <a:srgbClr val="FFFF00"/>
                </a:highlight>
              </a:rPr>
              <a:t>file</a:t>
            </a:r>
            <a:endParaRPr lang="el-GR" sz="2000" b="1" dirty="0">
              <a:solidFill>
                <a:srgbClr val="002060"/>
              </a:solidFill>
              <a:highlight>
                <a:srgbClr val="FFFF00"/>
              </a:highlight>
            </a:endParaRPr>
          </a:p>
          <a:p>
            <a:pPr marL="3230563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b="1" dirty="0">
                <a:solidFill>
                  <a:srgbClr val="C00000"/>
                </a:solidFill>
              </a:rPr>
              <a:t>Καταγράφουν περισσότερα;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E810BFB-B790-4E0D-9955-D197C89A34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gyannop@law.uoa.gr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72F6FEE-D7B6-434B-9CFA-74EA94FC78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22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C89598-0121-480D-B682-F1EC8654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800" dirty="0"/>
              <a:t>Επέμβαση στην ιδιωτική σφαίρα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DD52CA-AD61-4933-B1BD-9217E8A0EF9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3400" y="1193800"/>
            <a:ext cx="11506200" cy="4994276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1. Είναι η </a:t>
            </a:r>
            <a:r>
              <a:rPr lang="en-US" b="1" dirty="0"/>
              <a:t>IP</a:t>
            </a:r>
            <a:r>
              <a:rPr lang="el-GR" b="1" dirty="0"/>
              <a:t> προσωπικό δεδομένο;</a:t>
            </a:r>
          </a:p>
          <a:p>
            <a:pPr marL="538163"/>
            <a:r>
              <a:rPr lang="el-GR" sz="2000" dirty="0"/>
              <a:t>Εφ’ όσον συνδεθεί με πρόσωπο </a:t>
            </a:r>
            <a:r>
              <a:rPr lang="el-GR" sz="2000" dirty="0">
                <a:sym typeface="Wingdings" panose="05000000000000000000" pitchFamily="2" charset="2"/>
              </a:rPr>
              <a:t> </a:t>
            </a:r>
            <a:r>
              <a:rPr lang="el-GR" sz="2000" b="1" dirty="0">
                <a:solidFill>
                  <a:srgbClr val="002060"/>
                </a:solidFill>
              </a:rPr>
              <a:t>Κόστος και προσπάθεια</a:t>
            </a:r>
            <a:r>
              <a:rPr lang="el-GR" sz="2000" dirty="0">
                <a:solidFill>
                  <a:srgbClr val="002060"/>
                </a:solidFill>
              </a:rPr>
              <a:t>; </a:t>
            </a:r>
            <a:r>
              <a:rPr lang="el-GR" sz="2000" b="1" dirty="0">
                <a:solidFill>
                  <a:srgbClr val="002060"/>
                </a:solidFill>
              </a:rPr>
              <a:t>Σύννομα μέσα</a:t>
            </a:r>
            <a:r>
              <a:rPr lang="el-GR" sz="2000" dirty="0">
                <a:solidFill>
                  <a:srgbClr val="002060"/>
                </a:solidFill>
              </a:rPr>
              <a:t>;</a:t>
            </a:r>
          </a:p>
          <a:p>
            <a:pPr marL="538163">
              <a:tabLst>
                <a:tab pos="3136900" algn="l"/>
              </a:tabLst>
            </a:pPr>
            <a:r>
              <a:rPr lang="el-GR" sz="2000" dirty="0"/>
              <a:t>Γνώμη 4/2007 </a:t>
            </a:r>
            <a:r>
              <a:rPr lang="en-US" sz="2000" dirty="0"/>
              <a:t>WP29</a:t>
            </a:r>
            <a:r>
              <a:rPr lang="el-GR" sz="2000" dirty="0"/>
              <a:t>:	</a:t>
            </a:r>
            <a:r>
              <a:rPr lang="el-GR" sz="1800" dirty="0">
                <a:solidFill>
                  <a:srgbClr val="002060"/>
                </a:solidFill>
              </a:rPr>
              <a:t>«…</a:t>
            </a:r>
            <a:r>
              <a:rPr lang="el-GR" sz="1800" i="1" dirty="0">
                <a:solidFill>
                  <a:srgbClr val="002060"/>
                </a:solidFill>
              </a:rPr>
              <a:t>δεδομένα που αναφέρονται σε πρόσωπο του οποίου μπορεί να εξακριβωθεί η 	ταυτότητα</a:t>
            </a:r>
            <a:r>
              <a:rPr lang="el-GR" sz="1800" dirty="0">
                <a:solidFill>
                  <a:srgbClr val="002060"/>
                </a:solidFill>
              </a:rPr>
              <a:t>…»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/>
              <a:t>(</a:t>
            </a:r>
            <a:r>
              <a:rPr lang="el-GR" sz="1800" dirty="0"/>
              <a:t>παρ. 15 για δυναμική </a:t>
            </a:r>
            <a:r>
              <a:rPr lang="en-US" sz="1800" dirty="0"/>
              <a:t>IP)</a:t>
            </a:r>
          </a:p>
          <a:p>
            <a:pPr marL="538163" lvl="1">
              <a:tabLst>
                <a:tab pos="2513013" algn="l"/>
                <a:tab pos="5922963" algn="l"/>
              </a:tabLst>
            </a:pPr>
            <a:r>
              <a:rPr lang="el-GR" sz="2000" b="1" dirty="0">
                <a:solidFill>
                  <a:schemeClr val="tx1"/>
                </a:solidFill>
              </a:rPr>
              <a:t>Καν 2016/679	</a:t>
            </a:r>
            <a:r>
              <a:rPr lang="el-GR" sz="2000" dirty="0">
                <a:solidFill>
                  <a:schemeClr val="tx1"/>
                </a:solidFill>
              </a:rPr>
              <a:t> </a:t>
            </a:r>
            <a:r>
              <a:rPr lang="el-GR" sz="1800" i="1" dirty="0">
                <a:solidFill>
                  <a:schemeClr val="tx1"/>
                </a:solidFill>
              </a:rPr>
              <a:t>«…</a:t>
            </a:r>
            <a:r>
              <a:rPr lang="el-GR" sz="1800" i="1" dirty="0">
                <a:solidFill>
                  <a:srgbClr val="002060"/>
                </a:solidFill>
              </a:rPr>
              <a:t>Τα φυσικά πρόσωπα μπορεί να συνδέονται με </a:t>
            </a:r>
            <a:r>
              <a:rPr lang="en-US" sz="1800" b="1" i="1" dirty="0">
                <a:solidFill>
                  <a:srgbClr val="002060"/>
                </a:solidFill>
              </a:rPr>
              <a:t>on-line</a:t>
            </a:r>
            <a:r>
              <a:rPr lang="el-GR" sz="1800" b="1" i="1" dirty="0">
                <a:solidFill>
                  <a:srgbClr val="002060"/>
                </a:solidFill>
              </a:rPr>
              <a:t> αναγνωριστικά στοιχεία 	ταυτότητας</a:t>
            </a:r>
            <a:r>
              <a:rPr lang="el-GR" sz="1800" i="1" dirty="0">
                <a:solidFill>
                  <a:srgbClr val="002060"/>
                </a:solidFill>
              </a:rPr>
              <a:t>, τα οποία παρέχονται από τις συσκευές, τις εφαρμογές, τα εργαλεία και τα 	πρωτόκολλά τους, όπως </a:t>
            </a:r>
            <a:r>
              <a:rPr lang="el-GR" sz="1800" b="1" i="1" dirty="0">
                <a:solidFill>
                  <a:srgbClr val="002060"/>
                </a:solidFill>
              </a:rPr>
              <a:t>διευθύνσεις διαδικτυακού πρωτοκόλλου</a:t>
            </a:r>
            <a:r>
              <a:rPr lang="en-US" sz="1800" i="1" dirty="0">
                <a:solidFill>
                  <a:schemeClr val="tx1"/>
                </a:solidFill>
              </a:rPr>
              <a:t>…</a:t>
            </a:r>
            <a:r>
              <a:rPr lang="el-GR" sz="1800" dirty="0">
                <a:solidFill>
                  <a:schemeClr val="tx1"/>
                </a:solidFill>
              </a:rPr>
              <a:t>» </a:t>
            </a:r>
            <a:br>
              <a:rPr lang="el-GR" sz="1800" dirty="0">
                <a:solidFill>
                  <a:schemeClr val="tx1"/>
                </a:solidFill>
              </a:rPr>
            </a:br>
            <a:r>
              <a:rPr lang="el-GR" sz="1800" dirty="0">
                <a:solidFill>
                  <a:schemeClr val="tx1"/>
                </a:solidFill>
              </a:rPr>
              <a:t>	(ορισμοί άρ. 4§1 &amp; αιτ. σκ. 30)</a:t>
            </a:r>
          </a:p>
          <a:p>
            <a:pPr marL="274638" lvl="1" indent="-274638">
              <a:buNone/>
            </a:pPr>
            <a:r>
              <a:rPr lang="el-GR" sz="3200" b="1" dirty="0">
                <a:solidFill>
                  <a:schemeClr val="tx1"/>
                </a:solidFill>
              </a:rPr>
              <a:t>2. Προστατεύεται με το απόρρητο;</a:t>
            </a:r>
          </a:p>
          <a:p>
            <a:pPr lvl="1"/>
            <a:r>
              <a:rPr lang="el-GR" sz="2400" dirty="0">
                <a:solidFill>
                  <a:schemeClr val="tx1"/>
                </a:solidFill>
              </a:rPr>
              <a:t>άρ. 2§3 Ν.3471/06 «ταυτότητα της σύνδεσης» των «δεδομένων κίνησης»</a:t>
            </a:r>
          </a:p>
          <a:p>
            <a:pPr marL="539750" lvl="1" indent="-265113">
              <a:tabLst>
                <a:tab pos="804863" algn="l"/>
                <a:tab pos="5916613" algn="l"/>
              </a:tabLst>
            </a:pPr>
            <a:r>
              <a:rPr lang="el-GR" sz="2400" dirty="0">
                <a:solidFill>
                  <a:schemeClr val="tx1"/>
                </a:solidFill>
              </a:rPr>
              <a:t>άρ. 2§4 Ν. 3471/06 «δεδομένα θέσης» </a:t>
            </a:r>
            <a:r>
              <a:rPr lang="el-GR" sz="24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l-GR" sz="2400" dirty="0">
                <a:solidFill>
                  <a:schemeClr val="tx1"/>
                </a:solidFill>
              </a:rPr>
              <a:t>υποδεικνύει τη γεωγραφική θέση 			του τερματικού εξοπλισμού του χρήστη.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2FF86F3-27FE-4D1B-A451-14E38BBD35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gyannop@law.uoa.gr</a:t>
            </a:r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08709EF-04D9-4075-82C5-4A2407EC33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35543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B8CAA9-E032-475E-AF27-13C0E8CDD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Νομολογία ΕΔΔΑ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0DE489-5A7B-46AC-AEE1-2445FE72FE3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93800"/>
            <a:ext cx="11277600" cy="49377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800" b="1" i="1" dirty="0"/>
              <a:t>Copland v</a:t>
            </a:r>
            <a:r>
              <a:rPr lang="el-GR" sz="2800" b="1" i="1" dirty="0"/>
              <a:t> </a:t>
            </a:r>
            <a:r>
              <a:rPr lang="en-US" sz="2800" b="1" i="1" dirty="0"/>
              <a:t>UK</a:t>
            </a:r>
            <a:r>
              <a:rPr lang="en-US" sz="2800" b="1" dirty="0"/>
              <a:t> </a:t>
            </a:r>
            <a:r>
              <a:rPr lang="en-US" sz="2000" dirty="0"/>
              <a:t>(3.4.2007)</a:t>
            </a:r>
            <a:r>
              <a:rPr lang="en-US" sz="2800" dirty="0"/>
              <a:t> </a:t>
            </a:r>
          </a:p>
          <a:p>
            <a:pPr marL="630238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l-GR" sz="2400" dirty="0">
                <a:solidFill>
                  <a:srgbClr val="002060"/>
                </a:solidFill>
              </a:rPr>
              <a:t>τα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l-GR" sz="2400" dirty="0">
                <a:solidFill>
                  <a:srgbClr val="002060"/>
                </a:solidFill>
              </a:rPr>
              <a:t>εξωτερικά στοιχεία αποτελούν αναπόσπαστο τμήμα της τηλεφωνικής επικοινωνίας (</a:t>
            </a:r>
            <a:r>
              <a:rPr lang="en-US" sz="2400" i="1" dirty="0">
                <a:solidFill>
                  <a:srgbClr val="002060"/>
                </a:solidFill>
              </a:rPr>
              <a:t>Malone 3.6.1985, </a:t>
            </a:r>
            <a:r>
              <a:rPr lang="el-GR" sz="2400" dirty="0">
                <a:solidFill>
                  <a:srgbClr val="002060"/>
                </a:solidFill>
              </a:rPr>
              <a:t>αιτ. σκ.</a:t>
            </a:r>
            <a:r>
              <a:rPr lang="en-US" sz="2400" dirty="0">
                <a:solidFill>
                  <a:srgbClr val="002060"/>
                </a:solidFill>
              </a:rPr>
              <a:t> 11</a:t>
            </a:r>
            <a:r>
              <a:rPr lang="el-GR" sz="2400" dirty="0">
                <a:solidFill>
                  <a:srgbClr val="002060"/>
                </a:solidFill>
              </a:rPr>
              <a:t> Οδ. 2002/58 </a:t>
            </a:r>
            <a:r>
              <a:rPr lang="el-GR" sz="2400" dirty="0">
                <a:solidFill>
                  <a:srgbClr val="002060"/>
                </a:solidFill>
                <a:sym typeface="Wingdings" panose="05000000000000000000" pitchFamily="2" charset="2"/>
              </a:rPr>
              <a:t>ΕΔΔΑ</a:t>
            </a:r>
            <a:r>
              <a:rPr lang="el-GR" sz="2400" dirty="0">
                <a:solidFill>
                  <a:srgbClr val="002060"/>
                </a:solidFill>
              </a:rPr>
              <a:t>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sz="2800" b="1" i="1" dirty="0"/>
              <a:t>KU </a:t>
            </a:r>
            <a:r>
              <a:rPr lang="en-US" sz="2800" b="1" i="1" dirty="0"/>
              <a:t>v Finland</a:t>
            </a:r>
            <a:r>
              <a:rPr lang="el-GR" sz="2800" b="1" i="1" dirty="0"/>
              <a:t> </a:t>
            </a:r>
            <a:r>
              <a:rPr lang="el-GR" sz="2000" dirty="0"/>
              <a:t>(2.3.2009)</a:t>
            </a:r>
            <a:r>
              <a:rPr lang="el-GR" sz="2800" i="1" dirty="0"/>
              <a:t> </a:t>
            </a:r>
            <a:r>
              <a:rPr lang="el-GR" sz="2800" b="1" dirty="0"/>
              <a:t> </a:t>
            </a:r>
          </a:p>
          <a:p>
            <a:pPr marL="630238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el-GR" sz="2400" dirty="0">
                <a:solidFill>
                  <a:srgbClr val="002060"/>
                </a:solidFill>
              </a:rPr>
              <a:t>μη αποκάλυψη της IP (Φινλανδικός νόμος περί απορρήτου) - υπόθεση συκοφαντικής δυσφήμησης</a:t>
            </a:r>
          </a:p>
          <a:p>
            <a:pPr marL="265113" lvl="1" indent="-265113">
              <a:spcAft>
                <a:spcPts val="500"/>
              </a:spcAft>
            </a:pPr>
            <a:r>
              <a:rPr lang="en-US" sz="2800" b="1" i="1" dirty="0" err="1">
                <a:solidFill>
                  <a:schemeClr val="tx1"/>
                </a:solidFill>
              </a:rPr>
              <a:t>Benedik</a:t>
            </a:r>
            <a:r>
              <a:rPr lang="en-US" sz="2800" b="1" i="1" dirty="0">
                <a:solidFill>
                  <a:schemeClr val="tx1"/>
                </a:solidFill>
              </a:rPr>
              <a:t> v Slovenia </a:t>
            </a:r>
            <a:r>
              <a:rPr lang="el-GR" sz="2000" dirty="0"/>
              <a:t>(24. 4.2018)</a:t>
            </a:r>
            <a:r>
              <a:rPr lang="el-GR" dirty="0"/>
              <a:t> </a:t>
            </a:r>
          </a:p>
          <a:p>
            <a:pPr marL="1252538" lvl="1">
              <a:spcAft>
                <a:spcPts val="500"/>
              </a:spcAft>
            </a:pPr>
            <a:r>
              <a:rPr lang="el-GR" sz="2400" dirty="0">
                <a:solidFill>
                  <a:srgbClr val="002060"/>
                </a:solidFill>
              </a:rPr>
              <a:t>Δεδομένα κίνησης  </a:t>
            </a:r>
            <a:r>
              <a:rPr lang="el-GR" sz="2400" dirty="0">
                <a:solidFill>
                  <a:srgbClr val="002060"/>
                </a:solidFill>
                <a:sym typeface="Wingdings" panose="05000000000000000000" pitchFamily="2" charset="2"/>
              </a:rPr>
              <a:t> σύμφωνα με Οδηγία 2002/58</a:t>
            </a:r>
            <a:endParaRPr lang="el-GR" sz="2400" dirty="0">
              <a:solidFill>
                <a:srgbClr val="002060"/>
              </a:solidFill>
            </a:endParaRPr>
          </a:p>
          <a:p>
            <a:pPr marL="1252538" lvl="1">
              <a:spcAft>
                <a:spcPts val="500"/>
              </a:spcAft>
            </a:pPr>
            <a:r>
              <a:rPr lang="el-GR" sz="2400" dirty="0" err="1">
                <a:solidFill>
                  <a:srgbClr val="002060"/>
                </a:solidFill>
              </a:rPr>
              <a:t>άρ</a:t>
            </a:r>
            <a:r>
              <a:rPr lang="el-GR" sz="2400" dirty="0">
                <a:solidFill>
                  <a:srgbClr val="002060"/>
                </a:solidFill>
              </a:rPr>
              <a:t>. 37 Συντάγματος Σλοβενίας: δεδομένα / κίνησης </a:t>
            </a:r>
            <a:r>
              <a:rPr lang="el-GR" sz="2400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el-GR" sz="2400" dirty="0">
                <a:solidFill>
                  <a:srgbClr val="002060"/>
                </a:solidFill>
              </a:rPr>
              <a:t> παρέμβαση δικαστικής απόφασης</a:t>
            </a:r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322775D-B4BF-4010-A6BC-348B4708EC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gyannop@law.uoa.gr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F16A750-4D65-4A51-8D7A-C08D7CBCE8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2994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AF7EFC-065C-4432-AEF7-80FE2933C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Νομολογία ΔΕΕ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AA9C253-64D4-4BCB-AF8E-F7B01F8A10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93800"/>
            <a:ext cx="11353800" cy="4937760"/>
          </a:xfrm>
        </p:spPr>
        <p:txBody>
          <a:bodyPr/>
          <a:lstStyle/>
          <a:p>
            <a:r>
              <a:rPr lang="en-US" sz="2400" dirty="0"/>
              <a:t>C</a:t>
            </a:r>
            <a:r>
              <a:rPr lang="el-GR" sz="2400" dirty="0"/>
              <a:t>-70/10 </a:t>
            </a:r>
            <a:r>
              <a:rPr lang="fr-FR" sz="2400" b="1" i="1" dirty="0"/>
              <a:t>Scarlet Extended </a:t>
            </a:r>
            <a:r>
              <a:rPr lang="en-US" sz="2400" b="1" i="1" dirty="0"/>
              <a:t>v</a:t>
            </a:r>
            <a:r>
              <a:rPr lang="fr-FR" sz="2400" b="1" i="1" dirty="0"/>
              <a:t> SABAM</a:t>
            </a:r>
          </a:p>
          <a:p>
            <a:pPr marL="712788" indent="0">
              <a:buNone/>
            </a:pPr>
            <a:r>
              <a:rPr lang="el-GR" sz="1800" dirty="0">
                <a:solidFill>
                  <a:srgbClr val="002060"/>
                </a:solidFill>
              </a:rPr>
              <a:t>«</a:t>
            </a:r>
            <a:r>
              <a:rPr lang="en-US" sz="1800" dirty="0">
                <a:solidFill>
                  <a:srgbClr val="002060"/>
                </a:solidFill>
              </a:rPr>
              <a:t>…</a:t>
            </a:r>
            <a:r>
              <a:rPr lang="el-GR" sz="1800" i="1" dirty="0">
                <a:solidFill>
                  <a:srgbClr val="002060"/>
                </a:solidFill>
              </a:rPr>
              <a:t>οι </a:t>
            </a:r>
            <a:r>
              <a:rPr lang="en-US" sz="1800" i="1" dirty="0">
                <a:solidFill>
                  <a:srgbClr val="002060"/>
                </a:solidFill>
              </a:rPr>
              <a:t>IP </a:t>
            </a:r>
            <a:r>
              <a:rPr lang="el-GR" sz="1800" i="1" dirty="0">
                <a:solidFill>
                  <a:srgbClr val="002060"/>
                </a:solidFill>
              </a:rPr>
              <a:t>συνιστούν δεδομένα προσωπικού χαρακτήρα καθόσον καθιστούν δυνατή την πλήρη αναγνώριση των εν λόγω χρηστών</a:t>
            </a:r>
            <a:r>
              <a:rPr lang="el-GR" sz="1800" dirty="0">
                <a:solidFill>
                  <a:srgbClr val="002060"/>
                </a:solidFill>
              </a:rPr>
              <a:t>…»</a:t>
            </a:r>
            <a:endParaRPr lang="en-US" sz="1800" dirty="0">
              <a:solidFill>
                <a:srgbClr val="002060"/>
              </a:solidFill>
            </a:endParaRPr>
          </a:p>
          <a:p>
            <a:r>
              <a:rPr lang="el-GR" sz="2400" dirty="0"/>
              <a:t>C‑582/14</a:t>
            </a:r>
            <a:r>
              <a:rPr lang="en-US" sz="2400" dirty="0"/>
              <a:t> </a:t>
            </a:r>
            <a:r>
              <a:rPr lang="el-GR" sz="2400" b="1" i="1" dirty="0" err="1"/>
              <a:t>Patrick</a:t>
            </a:r>
            <a:r>
              <a:rPr lang="el-GR" sz="2400" b="1" i="1" dirty="0"/>
              <a:t> </a:t>
            </a:r>
            <a:r>
              <a:rPr lang="el-GR" sz="2400" b="1" i="1" dirty="0" err="1"/>
              <a:t>Breyer</a:t>
            </a:r>
            <a:r>
              <a:rPr lang="en-US" sz="2400" b="1" i="1" dirty="0"/>
              <a:t> v</a:t>
            </a:r>
            <a:r>
              <a:rPr lang="en-US" sz="2400" i="1" dirty="0"/>
              <a:t> </a:t>
            </a:r>
            <a:r>
              <a:rPr lang="el-GR" sz="2400" b="1" i="1" dirty="0" err="1"/>
              <a:t>Bundesrepublik</a:t>
            </a:r>
            <a:r>
              <a:rPr lang="el-GR" sz="2400" b="1" i="1" dirty="0"/>
              <a:t> </a:t>
            </a:r>
            <a:r>
              <a:rPr lang="el-GR" sz="2400" b="1" i="1" dirty="0" err="1"/>
              <a:t>Deutschland</a:t>
            </a:r>
            <a:endParaRPr lang="el-GR" sz="2400" i="1" dirty="0"/>
          </a:p>
          <a:p>
            <a:pPr marL="712788" indent="0">
              <a:buNone/>
            </a:pPr>
            <a:r>
              <a:rPr lang="el-GR" sz="1800" b="1" dirty="0">
                <a:solidFill>
                  <a:srgbClr val="002060"/>
                </a:solidFill>
              </a:rPr>
              <a:t>«… </a:t>
            </a:r>
            <a:r>
              <a:rPr lang="el-GR" sz="1800" i="1" dirty="0">
                <a:solidFill>
                  <a:srgbClr val="002060"/>
                </a:solidFill>
              </a:rPr>
              <a:t>δυναμική διεύθυνση IP </a:t>
            </a:r>
            <a:r>
              <a:rPr lang="el-GR" sz="1800" i="1" dirty="0" err="1">
                <a:solidFill>
                  <a:srgbClr val="002060"/>
                </a:solidFill>
              </a:rPr>
              <a:t>αποθηκευθείσα</a:t>
            </a:r>
            <a:r>
              <a:rPr lang="el-GR" sz="1800" i="1" dirty="0">
                <a:solidFill>
                  <a:srgbClr val="002060"/>
                </a:solidFill>
              </a:rPr>
              <a:t> από τον [πάροχο] επ’ ευκαιρία της επισκέψεως ενός χρήστη σε </a:t>
            </a:r>
            <a:r>
              <a:rPr lang="el-GR" sz="1800" i="1" dirty="0" err="1">
                <a:solidFill>
                  <a:srgbClr val="002060"/>
                </a:solidFill>
              </a:rPr>
              <a:t>ιστότοπο</a:t>
            </a:r>
            <a:r>
              <a:rPr lang="el-GR" sz="1800" i="1" dirty="0">
                <a:solidFill>
                  <a:srgbClr val="002060"/>
                </a:solidFill>
              </a:rPr>
              <a:t> … αποτελεί, </a:t>
            </a:r>
            <a:r>
              <a:rPr lang="el-GR" sz="1800" b="1" i="1" dirty="0">
                <a:solidFill>
                  <a:srgbClr val="002060"/>
                </a:solidFill>
              </a:rPr>
              <a:t>δεδομένο προσωπικού χαρακτήρα</a:t>
            </a:r>
            <a:r>
              <a:rPr lang="el-GR" sz="1800" i="1" dirty="0">
                <a:solidFill>
                  <a:srgbClr val="002060"/>
                </a:solidFill>
              </a:rPr>
              <a:t>, όταν [ο πάροχος] έχει στη διάθεσή του </a:t>
            </a:r>
            <a:r>
              <a:rPr lang="el-GR" sz="1800" b="1" i="1" dirty="0">
                <a:solidFill>
                  <a:srgbClr val="002060"/>
                </a:solidFill>
              </a:rPr>
              <a:t>νόμιμα μέσα</a:t>
            </a:r>
            <a:r>
              <a:rPr lang="el-GR" sz="1800" i="1" dirty="0">
                <a:solidFill>
                  <a:srgbClr val="002060"/>
                </a:solidFill>
              </a:rPr>
              <a:t> βάσει των οποίων μπορεί να εξακριβωθεί η ταυτότητα του οικείου προσώπου </a:t>
            </a:r>
            <a:r>
              <a:rPr lang="el-GR" sz="1800" dirty="0">
                <a:solidFill>
                  <a:srgbClr val="002060"/>
                </a:solidFill>
              </a:rPr>
              <a:t>…»</a:t>
            </a:r>
          </a:p>
          <a:p>
            <a:endParaRPr lang="en-US" sz="2000" dirty="0"/>
          </a:p>
          <a:p>
            <a:r>
              <a:rPr lang="el-GR" sz="2000" dirty="0"/>
              <a:t>C‑203/15 </a:t>
            </a:r>
            <a:r>
              <a:rPr lang="el-GR" sz="2000" b="1" i="1" dirty="0"/>
              <a:t>Tele2 Sverige AB</a:t>
            </a:r>
            <a:r>
              <a:rPr lang="el-GR" sz="2000" i="1" dirty="0"/>
              <a:t> </a:t>
            </a:r>
            <a:r>
              <a:rPr lang="en-US" sz="2000" i="1" dirty="0"/>
              <a:t>v </a:t>
            </a:r>
            <a:r>
              <a:rPr lang="el-GR" sz="2000" b="1" i="1" dirty="0"/>
              <a:t>Post- </a:t>
            </a:r>
            <a:r>
              <a:rPr lang="el-GR" sz="2000" b="1" i="1" dirty="0" err="1"/>
              <a:t>och</a:t>
            </a:r>
            <a:r>
              <a:rPr lang="el-GR" sz="2000" b="1" i="1" dirty="0"/>
              <a:t> </a:t>
            </a:r>
            <a:r>
              <a:rPr lang="el-GR" sz="2000" b="1" i="1" dirty="0" err="1"/>
              <a:t>telestyrelsen</a:t>
            </a:r>
            <a:r>
              <a:rPr lang="en-US" sz="2000" b="1" dirty="0"/>
              <a:t> </a:t>
            </a:r>
            <a:r>
              <a:rPr lang="el-GR" sz="2000" b="1" dirty="0"/>
              <a:t> </a:t>
            </a:r>
            <a:r>
              <a:rPr lang="el-GR" sz="2000" dirty="0"/>
              <a:t>(</a:t>
            </a:r>
            <a:r>
              <a:rPr lang="en-US" sz="2000" b="1" dirty="0"/>
              <a:t>IP:</a:t>
            </a:r>
            <a:r>
              <a:rPr lang="en-US" sz="2000" dirty="0"/>
              <a:t> </a:t>
            </a:r>
            <a:r>
              <a:rPr lang="el-GR" sz="2000" dirty="0"/>
              <a:t>αιτ. σκ.</a:t>
            </a:r>
            <a:r>
              <a:rPr lang="en-US" sz="2000" dirty="0"/>
              <a:t> 18</a:t>
            </a:r>
            <a:r>
              <a:rPr lang="el-GR" sz="2000" dirty="0"/>
              <a:t>,</a:t>
            </a:r>
            <a:r>
              <a:rPr lang="el-GR" sz="2000" b="1" dirty="0"/>
              <a:t> </a:t>
            </a:r>
            <a:r>
              <a:rPr lang="en-US" sz="2000" dirty="0"/>
              <a:t>98)</a:t>
            </a:r>
            <a:r>
              <a:rPr lang="en-US" sz="2000" b="1" dirty="0"/>
              <a:t> </a:t>
            </a:r>
            <a:r>
              <a:rPr lang="en-US" sz="2000" dirty="0"/>
              <a:t>&amp;</a:t>
            </a:r>
            <a:endParaRPr lang="el-GR" sz="2000" dirty="0"/>
          </a:p>
          <a:p>
            <a:r>
              <a:rPr lang="el-GR" sz="2000" dirty="0"/>
              <a:t>C‑698/15</a:t>
            </a:r>
            <a:r>
              <a:rPr lang="en-US" sz="2000" dirty="0"/>
              <a:t> </a:t>
            </a:r>
            <a:r>
              <a:rPr lang="en-US" sz="2000" b="1" i="1" dirty="0"/>
              <a:t>Secretary of State for the Home Department </a:t>
            </a:r>
            <a:r>
              <a:rPr lang="en-US" sz="2000" i="1" dirty="0"/>
              <a:t>v</a:t>
            </a:r>
            <a:r>
              <a:rPr lang="en-US" sz="2000" b="1" i="1" dirty="0"/>
              <a:t> T. Watson, P. Brice, G. Lewis</a:t>
            </a:r>
          </a:p>
          <a:p>
            <a:pPr marL="712788" indent="0">
              <a:spcBef>
                <a:spcPts val="0"/>
              </a:spcBef>
              <a:buNone/>
            </a:pPr>
            <a:r>
              <a:rPr lang="el-GR" sz="1800" dirty="0">
                <a:solidFill>
                  <a:srgbClr val="002060"/>
                </a:solidFill>
              </a:rPr>
              <a:t>«</a:t>
            </a:r>
            <a:r>
              <a:rPr lang="en-US" sz="1800" dirty="0">
                <a:solidFill>
                  <a:srgbClr val="002060"/>
                </a:solidFill>
              </a:rPr>
              <a:t>…</a:t>
            </a:r>
            <a:r>
              <a:rPr lang="el-GR" sz="1800" i="1" dirty="0">
                <a:solidFill>
                  <a:srgbClr val="002060"/>
                </a:solidFill>
              </a:rPr>
              <a:t>εθνική ρύθμιση η οποία, προς τον σκοπό καταπολεμήσεως του εγκλήματος, προβλέπει γενική και χωρίς διάκριση διατήρηση του συνόλου των δεδομένων κινήσεως και των δεδομένων θέσεως όλων των συνδρομητών και των εγγεγραμμένων χρηστών </a:t>
            </a:r>
            <a:r>
              <a:rPr lang="el-GR" sz="1800" i="1" dirty="0" err="1">
                <a:solidFill>
                  <a:srgbClr val="002060"/>
                </a:solidFill>
              </a:rPr>
              <a:t>αφορώσα</a:t>
            </a:r>
            <a:r>
              <a:rPr lang="el-GR" sz="1800" i="1" dirty="0">
                <a:solidFill>
                  <a:srgbClr val="002060"/>
                </a:solidFill>
              </a:rPr>
              <a:t> όλα τα μέσα ηλεκτρονικής επικοινωνίας</a:t>
            </a:r>
            <a:r>
              <a:rPr lang="el-GR" sz="1800" dirty="0">
                <a:solidFill>
                  <a:srgbClr val="002060"/>
                </a:solidFill>
              </a:rPr>
              <a:t>…»</a:t>
            </a:r>
          </a:p>
          <a:p>
            <a:pPr marL="712788" indent="0">
              <a:spcBef>
                <a:spcPts val="0"/>
              </a:spcBef>
              <a:buNone/>
            </a:pPr>
            <a:r>
              <a:rPr lang="el-GR" sz="1800" i="1" dirty="0">
                <a:solidFill>
                  <a:srgbClr val="002060"/>
                </a:solidFill>
              </a:rPr>
              <a:t>«…πρόσβαση μόνο στις περιπτώσεις …</a:t>
            </a:r>
            <a:r>
              <a:rPr lang="el-GR" sz="1800" b="1" i="1" dirty="0">
                <a:solidFill>
                  <a:srgbClr val="002060"/>
                </a:solidFill>
              </a:rPr>
              <a:t>σοβαρού εγκλήματος</a:t>
            </a:r>
            <a:r>
              <a:rPr lang="el-GR" sz="1800" i="1" dirty="0">
                <a:solidFill>
                  <a:srgbClr val="002060"/>
                </a:solidFill>
              </a:rPr>
              <a:t>, …</a:t>
            </a:r>
            <a:r>
              <a:rPr lang="el-GR" sz="1800" b="1" i="1" dirty="0">
                <a:solidFill>
                  <a:srgbClr val="002060"/>
                </a:solidFill>
              </a:rPr>
              <a:t>προηγούμενο έλεγχο δικαστηρίου ή ανεξάρτητης διοικητικής αρχής</a:t>
            </a:r>
            <a:r>
              <a:rPr lang="el-GR" sz="1800" i="1" dirty="0">
                <a:solidFill>
                  <a:srgbClr val="002060"/>
                </a:solidFill>
              </a:rPr>
              <a:t> … διατήρηση των δεδομένων εντός των εδαφικών ορίων της Ένωσης…»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689F650-B348-4390-B25B-72BDCAE973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gyannop@law.uoa.gr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6AEF8A8-4852-497E-8101-0D015FDFA6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937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DB6A54-ED9A-420F-9AA7-819843744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</p:spPr>
        <p:txBody>
          <a:bodyPr/>
          <a:lstStyle/>
          <a:p>
            <a:r>
              <a:rPr lang="el-GR" sz="4400" dirty="0"/>
              <a:t>Σε άλλες χώρες…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1AE815-6F96-4D12-8671-205F7D02BC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93800"/>
            <a:ext cx="11277600" cy="4937760"/>
          </a:xfrm>
        </p:spPr>
        <p:txBody>
          <a:bodyPr/>
          <a:lstStyle/>
          <a:p>
            <a:pPr marL="0" indent="0">
              <a:buNone/>
            </a:pPr>
            <a:r>
              <a:rPr lang="el-GR" sz="2800" b="1" dirty="0"/>
              <a:t>ΗΠΑ: </a:t>
            </a:r>
          </a:p>
          <a:p>
            <a:r>
              <a:rPr lang="en-US" sz="2000" dirty="0"/>
              <a:t>Patriot Act (2001)</a:t>
            </a:r>
            <a:r>
              <a:rPr lang="en-US" sz="2000" dirty="0">
                <a:sym typeface="Wingdings" panose="05000000000000000000" pitchFamily="2" charset="2"/>
              </a:rPr>
              <a:t>IP, </a:t>
            </a:r>
            <a:r>
              <a:rPr lang="en-US" sz="2000" dirty="0"/>
              <a:t>MAC</a:t>
            </a:r>
            <a:r>
              <a:rPr lang="el-GR" sz="2000" dirty="0"/>
              <a:t>, </a:t>
            </a:r>
            <a:r>
              <a:rPr lang="en-US" sz="2000" dirty="0"/>
              <a:t>IMSI</a:t>
            </a:r>
            <a:r>
              <a:rPr lang="el-GR" sz="2000" dirty="0"/>
              <a:t>, </a:t>
            </a:r>
            <a:r>
              <a:rPr lang="en-US" sz="2000" dirty="0"/>
              <a:t>IMEI </a:t>
            </a:r>
          </a:p>
          <a:p>
            <a:r>
              <a:rPr lang="en-US" sz="2000" dirty="0"/>
              <a:t>CALEA</a:t>
            </a:r>
            <a:r>
              <a:rPr lang="el-GR" sz="2000" dirty="0"/>
              <a:t> (</a:t>
            </a:r>
            <a:r>
              <a:rPr lang="en-US" sz="2000" dirty="0"/>
              <a:t>1994, Communications Assistance for Law Enforcement Act)</a:t>
            </a:r>
            <a:r>
              <a:rPr lang="en-US" sz="2000" dirty="0">
                <a:sym typeface="Wingdings" panose="05000000000000000000" pitchFamily="2" charset="2"/>
              </a:rPr>
              <a:t> broadband Internet &amp; voice over IP</a:t>
            </a:r>
          </a:p>
          <a:p>
            <a:r>
              <a:rPr lang="en-US" sz="2000" dirty="0"/>
              <a:t>ECPA (1986, Electronic Communications Privacy Act)</a:t>
            </a:r>
            <a:endParaRPr lang="el-GR" sz="2000" dirty="0"/>
          </a:p>
          <a:p>
            <a:pPr marL="0" indent="0">
              <a:buNone/>
              <a:tabLst>
                <a:tab pos="2066925" algn="l"/>
              </a:tabLst>
            </a:pPr>
            <a:r>
              <a:rPr lang="el-GR" b="1" dirty="0"/>
              <a:t>Γερμανία</a:t>
            </a:r>
            <a:r>
              <a:rPr lang="el-GR" dirty="0"/>
              <a:t>:	</a:t>
            </a:r>
            <a:r>
              <a:rPr lang="en-US" sz="2400" dirty="0" err="1"/>
              <a:t>Telekommunikationsgesetz</a:t>
            </a:r>
            <a:r>
              <a:rPr lang="en-US" sz="2400" dirty="0"/>
              <a:t> </a:t>
            </a:r>
            <a:r>
              <a:rPr lang="el-GR" sz="2400" dirty="0"/>
              <a:t>- </a:t>
            </a:r>
            <a:r>
              <a:rPr lang="en-US" sz="2400" dirty="0"/>
              <a:t>TKG </a:t>
            </a:r>
            <a:r>
              <a:rPr lang="el-GR" sz="2400" dirty="0"/>
              <a:t>2004 </a:t>
            </a:r>
            <a:r>
              <a:rPr lang="el-GR" sz="2400" dirty="0">
                <a:sym typeface="Wingdings" panose="05000000000000000000" pitchFamily="2" charset="2"/>
              </a:rPr>
              <a:t> στοιχεία του πελάτη, όχι 		«εξωτερικά»</a:t>
            </a:r>
            <a:r>
              <a:rPr lang="el-GR" sz="2400" dirty="0"/>
              <a:t> (για ποινική δίωξη κλπ.), </a:t>
            </a:r>
          </a:p>
          <a:p>
            <a:pPr marL="0" indent="0">
              <a:buNone/>
              <a:tabLst>
                <a:tab pos="2066925" algn="l"/>
              </a:tabLst>
            </a:pPr>
            <a:r>
              <a:rPr lang="el-GR" sz="2400" dirty="0"/>
              <a:t>	άρνηση αποκάλυψης για πνευματική ιδιοκτησία </a:t>
            </a:r>
          </a:p>
          <a:p>
            <a:pPr marL="0" indent="0">
              <a:buNone/>
            </a:pPr>
            <a:r>
              <a:rPr lang="el-GR" b="1" dirty="0"/>
              <a:t>ΕΕ</a:t>
            </a:r>
            <a:r>
              <a:rPr lang="el-GR" dirty="0"/>
              <a:t>: </a:t>
            </a:r>
            <a:r>
              <a:rPr lang="el-GR" sz="2400" dirty="0"/>
              <a:t>Οδηγία για το Ηλεκτρονικό Εμπόριο (2000/31)</a:t>
            </a:r>
          </a:p>
          <a:p>
            <a:pPr marL="895350"/>
            <a:r>
              <a:rPr lang="el-GR" sz="2000" b="1" dirty="0"/>
              <a:t>14 §2 ΠΔ 131/2003</a:t>
            </a:r>
            <a:r>
              <a:rPr lang="el-GR" sz="2000" dirty="0"/>
              <a:t> «…</a:t>
            </a:r>
            <a:r>
              <a:rPr lang="el-GR" sz="2000" i="1" dirty="0"/>
              <a:t>Χωρίς να παραβιάζονται οι διατάξεις </a:t>
            </a:r>
            <a:r>
              <a:rPr lang="el-GR" sz="2000" b="1" i="1" dirty="0"/>
              <a:t>περί προστασίας του απορρήτου και των προσωπικών δεδομένων</a:t>
            </a:r>
            <a:r>
              <a:rPr lang="el-GR" sz="2000" i="1" dirty="0"/>
              <a:t>, οι φορείς παροχής υπηρεσιών της κοινωνίας της πληροφορίας είναι υποχρεωμένοι να ενημερώνουν</a:t>
            </a:r>
            <a:r>
              <a:rPr lang="el-GR" sz="2000" dirty="0"/>
              <a:t>…» 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617864B-D2FA-4D4F-BF0B-AB2A92CD29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gyannop@law.uoa.gr</a:t>
            </a:r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10A9BEB-AF5A-4C72-94B1-39D91D17D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7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64F122-0F74-4BCE-8273-E4660596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Η στάση των Ελληνικών Αρχών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DA717F-B6A3-4A3F-80FF-A803195163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2800" dirty="0"/>
              <a:t>ΑΠΔΠΧ Γνωμ. </a:t>
            </a:r>
            <a:r>
              <a:rPr lang="el-GR" sz="2800" b="1" dirty="0"/>
              <a:t>79/2002</a:t>
            </a:r>
            <a:r>
              <a:rPr lang="el-GR" sz="2800" dirty="0"/>
              <a:t> </a:t>
            </a:r>
            <a:r>
              <a:rPr lang="el-GR" sz="2000" dirty="0"/>
              <a:t>[χορήγηση στοιχείων από πάροχο]</a:t>
            </a:r>
            <a:endParaRPr lang="el-GR" sz="2800" dirty="0"/>
          </a:p>
          <a:p>
            <a:pPr marL="1255713" lvl="1"/>
            <a:r>
              <a:rPr lang="el-GR" sz="2000" dirty="0">
                <a:solidFill>
                  <a:srgbClr val="002060"/>
                </a:solidFill>
              </a:rPr>
              <a:t>εξωτερικά </a:t>
            </a:r>
            <a:r>
              <a:rPr lang="el-GR" sz="2000" dirty="0">
                <a:solidFill>
                  <a:srgbClr val="002060"/>
                </a:solidFill>
                <a:sym typeface="Wingdings" panose="05000000000000000000" pitchFamily="2" charset="2"/>
              </a:rPr>
              <a:t> 5§2(ε) Ν. 2472 (υπέρτερο έννομο συμφέρον)</a:t>
            </a:r>
          </a:p>
          <a:p>
            <a:pPr marL="1255713" lvl="1"/>
            <a:r>
              <a:rPr lang="el-GR" sz="2000" dirty="0">
                <a:solidFill>
                  <a:srgbClr val="002060"/>
                </a:solidFill>
                <a:sym typeface="Wingdings" panose="05000000000000000000" pitchFamily="2" charset="2"/>
              </a:rPr>
              <a:t>εσωτερικά Σ19/Ν. 2225/94</a:t>
            </a:r>
            <a:endParaRPr lang="el-GR" sz="2000" dirty="0">
              <a:solidFill>
                <a:srgbClr val="002060"/>
              </a:solidFill>
            </a:endParaRPr>
          </a:p>
          <a:p>
            <a:r>
              <a:rPr lang="el-GR" sz="2800" dirty="0"/>
              <a:t>ΑΠΔΠΧ </a:t>
            </a:r>
            <a:r>
              <a:rPr lang="el-GR" sz="2800" b="1" dirty="0"/>
              <a:t>37/2004</a:t>
            </a:r>
            <a:r>
              <a:rPr lang="el-GR" sz="2800" dirty="0"/>
              <a:t> </a:t>
            </a:r>
            <a:r>
              <a:rPr lang="el-GR" sz="2000" dirty="0"/>
              <a:t>[χορήγηση στοιχείων για κακόβουλη κλήση]</a:t>
            </a:r>
          </a:p>
          <a:p>
            <a:pPr marL="1252538"/>
            <a:r>
              <a:rPr lang="el-GR" sz="2000" dirty="0">
                <a:solidFill>
                  <a:srgbClr val="002060"/>
                </a:solidFill>
              </a:rPr>
              <a:t>«…έννομο συμφέρον του προσφεύγοντος υπερέχει προφανώς…»</a:t>
            </a:r>
          </a:p>
          <a:p>
            <a:r>
              <a:rPr lang="el-GR" sz="2800" b="1" dirty="0"/>
              <a:t>ΑΔΑΕ: </a:t>
            </a:r>
            <a:r>
              <a:rPr lang="el-GR" sz="2800" dirty="0"/>
              <a:t>σταθερή θέση υπέρ της προστασίας των εξωτερικών στοιχείων </a:t>
            </a:r>
            <a:r>
              <a:rPr lang="el-GR" sz="2800" dirty="0">
                <a:sym typeface="Wingdings" panose="05000000000000000000" pitchFamily="2" charset="2"/>
              </a:rPr>
              <a:t></a:t>
            </a:r>
            <a:r>
              <a:rPr lang="el-GR" sz="2800" dirty="0"/>
              <a:t> Γνωμοδότηση </a:t>
            </a:r>
            <a:r>
              <a:rPr lang="el-GR" sz="2800" b="1" dirty="0"/>
              <a:t>1/2005</a:t>
            </a:r>
          </a:p>
          <a:p>
            <a:pPr marL="1435100" indent="-342900" algn="just"/>
            <a:r>
              <a:rPr lang="el-GR" sz="2000" dirty="0">
                <a:solidFill>
                  <a:srgbClr val="002060"/>
                </a:solidFill>
              </a:rPr>
              <a:t>«…</a:t>
            </a:r>
            <a:r>
              <a:rPr lang="el-GR" sz="2000" i="1" dirty="0">
                <a:solidFill>
                  <a:srgbClr val="002060"/>
                </a:solidFill>
              </a:rPr>
              <a:t>στην προστατευτική σφαίρα του απορρήτου εμπίπτουν και τα </a:t>
            </a:r>
            <a:r>
              <a:rPr lang="el-GR" sz="2000" b="1" i="1" dirty="0">
                <a:solidFill>
                  <a:srgbClr val="002060"/>
                </a:solidFill>
              </a:rPr>
              <a:t>εξωτερικά στοιχεία </a:t>
            </a:r>
            <a:r>
              <a:rPr lang="el-GR" sz="2000" i="1" dirty="0">
                <a:solidFill>
                  <a:srgbClr val="002060"/>
                </a:solidFill>
              </a:rPr>
              <a:t>της επικοινωνίας, όπως είναι η ταυτότητα των επικοινωνούντων, ο τρόπος και ο χρόνος της επικοινωνίας, οι αριθμοί των εισερχομένων και εξερχομένων κλήσεων, η χρέωση της επικοινωνίας, η γεωγραφική θέση των επικοινωνούντων, η </a:t>
            </a:r>
            <a:r>
              <a:rPr lang="el-GR" sz="2000" b="1" i="1" dirty="0">
                <a:solidFill>
                  <a:srgbClr val="002060"/>
                </a:solidFill>
              </a:rPr>
              <a:t>ταυτότητα της τερματικής συσκευής</a:t>
            </a:r>
            <a:r>
              <a:rPr lang="el-GR" sz="2000" i="1" dirty="0">
                <a:solidFill>
                  <a:srgbClr val="002060"/>
                </a:solidFill>
              </a:rPr>
              <a:t>, οι </a:t>
            </a:r>
            <a:r>
              <a:rPr lang="el-GR" sz="2000" b="1" i="1" dirty="0">
                <a:solidFill>
                  <a:srgbClr val="002060"/>
                </a:solidFill>
              </a:rPr>
              <a:t>ηλεκτρονικές διευθύνσεις</a:t>
            </a:r>
            <a:r>
              <a:rPr lang="el-GR" sz="2000" i="1" dirty="0">
                <a:solidFill>
                  <a:srgbClr val="002060"/>
                </a:solidFill>
              </a:rPr>
              <a:t>, τα μηνύματα κτλ</a:t>
            </a:r>
            <a:r>
              <a:rPr lang="el-GR" sz="2000" dirty="0">
                <a:solidFill>
                  <a:srgbClr val="002060"/>
                </a:solidFill>
              </a:rPr>
              <a:t>. …»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CC59DF4-1BD0-4A94-AF63-0DF547B8C5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gyannop@law.uoa.gr</a:t>
            </a:r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F76C511-7DE3-421E-92DE-6767FBCBC9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053E87-151E-49C3-AFB0-0AB1980724B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434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5050</TotalTime>
  <Words>749</Words>
  <Application>Microsoft Office PowerPoint</Application>
  <PresentationFormat>Ευρεία οθόνη</PresentationFormat>
  <Paragraphs>121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9" baseType="lpstr">
      <vt:lpstr>Arial</vt:lpstr>
      <vt:lpstr>Bookman Old Style</vt:lpstr>
      <vt:lpstr>Calibri</vt:lpstr>
      <vt:lpstr>Cambria</vt:lpstr>
      <vt:lpstr>Garamond</vt:lpstr>
      <vt:lpstr>Gill Sans MT</vt:lpstr>
      <vt:lpstr>Wingdings</vt:lpstr>
      <vt:lpstr>Wingdings 3</vt:lpstr>
      <vt:lpstr>Origin</vt:lpstr>
      <vt:lpstr>Η άρση του απορρήτου στο Internet και η αποκάλυψη της IP address</vt:lpstr>
      <vt:lpstr>Internet Protocol Address (IP address)</vt:lpstr>
      <vt:lpstr>Δυναμικές IP, στατικές IP &amp; log files</vt:lpstr>
      <vt:lpstr>Τι ερευνούμε…</vt:lpstr>
      <vt:lpstr>Επέμβαση στην ιδιωτική σφαίρα</vt:lpstr>
      <vt:lpstr>Νομολογία ΕΔΔΑ</vt:lpstr>
      <vt:lpstr>Νομολογία ΔΕΕ</vt:lpstr>
      <vt:lpstr>Σε άλλες χώρες…</vt:lpstr>
      <vt:lpstr>Η στάση των Ελληνικών Αρχών</vt:lpstr>
      <vt:lpstr>Aνωνυμία στο Internet;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σηξκηκξδ</dc:title>
  <dc:creator>Γιαννόπουλος Ν. Γεώργιος</dc:creator>
  <cp:lastModifiedBy>Γιώργος Γιαννόπουλος</cp:lastModifiedBy>
  <cp:revision>493</cp:revision>
  <dcterms:created xsi:type="dcterms:W3CDTF">2006-08-16T00:00:00Z</dcterms:created>
  <dcterms:modified xsi:type="dcterms:W3CDTF">2018-05-03T18:41:57Z</dcterms:modified>
  <cp:contentStatus>Τελική έκδοση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